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6" r:id="rId3"/>
    <p:sldId id="267" r:id="rId4"/>
    <p:sldId id="259" r:id="rId5"/>
    <p:sldId id="264" r:id="rId6"/>
    <p:sldId id="258" r:id="rId7"/>
    <p:sldId id="260" r:id="rId8"/>
    <p:sldId id="270" r:id="rId9"/>
    <p:sldId id="271" r:id="rId10"/>
    <p:sldId id="272" r:id="rId11"/>
    <p:sldId id="273" r:id="rId12"/>
    <p:sldId id="274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76" autoAdjust="0"/>
    <p:restoredTop sz="94660"/>
  </p:normalViewPr>
  <p:slideViewPr>
    <p:cSldViewPr>
      <p:cViewPr>
        <p:scale>
          <a:sx n="50" d="100"/>
          <a:sy n="50" d="100"/>
        </p:scale>
        <p:origin x="-1920" y="-4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114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84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8" name="Rectangle 85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113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5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80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2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6" name="Freeform 44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50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51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Hexagon 52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3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4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5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56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Freeform 57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Hexagon 58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0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1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2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3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4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5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66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Freeform 67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68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3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4" name="Rectangle 46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49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88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 smtClean="0"/>
            </a:lvl1pPr>
          </a:lstStyle>
          <a:p>
            <a:pPr>
              <a:defRPr/>
            </a:pPr>
            <a:fld id="{ED002EF9-F783-4137-A579-6659F18AD94B}" type="datetimeFigureOut">
              <a:rPr lang="ru-RU"/>
              <a:pPr>
                <a:defRPr/>
              </a:pPr>
              <a:t>10.09.2014</a:t>
            </a:fld>
            <a:endParaRPr lang="ru-RU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 smtClean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E8D40E84-04F5-4087-BA4D-A4D0C67833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dirty="0" smtClean="0"/>
              <a:t>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8" name="TextBox 7"/>
          <p:cNvSpPr txBox="1"/>
          <p:nvPr userDrawn="1"/>
        </p:nvSpPr>
        <p:spPr>
          <a:xfrm>
            <a:off x="4860032" y="116632"/>
            <a:ext cx="689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10-А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dirty="0" smtClean="0"/>
              <a:t>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dirty="0" smtClean="0"/>
              <a:t>10-А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dirty="0" smtClean="0"/>
              <a:t>10-А</a:t>
            </a:r>
            <a:endParaRPr lang="ru-RU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dirty="0" smtClean="0"/>
              <a:t>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dirty="0" smtClean="0"/>
              <a:t>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</a:t>
            </a:r>
            <a:endParaRPr lang="ru-RU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dirty="0" smtClean="0"/>
              <a:t>10-А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7A9D4B-FDDC-4812-BD4B-6E4EBA1837F9}" type="datetimeFigureOut">
              <a:rPr lang="ru-RU"/>
              <a:pPr>
                <a:defRPr/>
              </a:pPr>
              <a:t>10.09.2014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AB094C-AD9F-439A-9CE3-3A9140D874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7B0917-6F70-4F34-B023-3947C46D2E50}" type="datetimeFigureOut">
              <a:rPr lang="ru-RU"/>
              <a:pPr>
                <a:defRPr/>
              </a:pPr>
              <a:t>10.09.2014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57002-203D-45A9-AE7A-459B6908E0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3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0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81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0" name="Rectangle 82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7" name="Rectangle 79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4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4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56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57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7" name="Rectangle 60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95D222-B8BF-41A5-B178-C5746ACB0ED4}" type="datetimeFigureOut">
              <a:rPr lang="ru-RU"/>
              <a:pPr>
                <a:defRPr/>
              </a:pPr>
              <a:t>10.09.2014</a:t>
            </a:fld>
            <a:endParaRPr lang="ru-RU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0A1CB3-69DF-4BBA-AFDE-50BA770F5A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6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3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84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0" name="Rectangle 85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80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81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7" name="Rectangle 82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7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78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4" name="Rectangle 79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4" name="Rectangle 9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10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101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7" name="Rectangle 10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842032-51B7-4B04-BA63-6022AA654486}" type="datetimeFigureOut">
              <a:rPr lang="ru-RU"/>
              <a:pPr>
                <a:defRPr/>
              </a:pPr>
              <a:t>10.09.2014</a:t>
            </a:fld>
            <a:endParaRPr lang="ru-RU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350CE-3FA7-4949-BA79-17AE4D1D3C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40C73-0BED-41EA-B943-502EDFB8E7D9}" type="datetimeFigureOut">
              <a:rPr lang="ru-RU"/>
              <a:pPr>
                <a:defRPr/>
              </a:pPr>
              <a:t>10.09.2014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27A7D-EE3C-42D7-BD48-97F4B794A8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E9D11-CC36-4925-8EF1-8AB68C844D28}" type="datetimeFigureOut">
              <a:rPr lang="ru-RU"/>
              <a:pPr>
                <a:defRPr/>
              </a:pPr>
              <a:t>10.09.2014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C92F8-1FFC-4416-B50F-2C5DB3329B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EFEFE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0B2DFA0-4DDC-4D85-8E06-8DD57E17AD25}" type="datetimeFigureOut">
              <a:rPr lang="ru-RU"/>
              <a:pPr>
                <a:defRPr/>
              </a:pPr>
              <a:t>10.09.2014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accent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EFEFE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B419607-4829-44CB-9B40-9669CE0C02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4" r:id="rId2"/>
    <p:sldLayoutId id="2147483693" r:id="rId3"/>
    <p:sldLayoutId id="2147483692" r:id="rId4"/>
    <p:sldLayoutId id="2147483691" r:id="rId5"/>
    <p:sldLayoutId id="2147483690" r:id="rId6"/>
    <p:sldLayoutId id="2147483689" r:id="rId7"/>
    <p:sldLayoutId id="2147483696" r:id="rId8"/>
    <p:sldLayoutId id="2147483697" r:id="rId9"/>
    <p:sldLayoutId id="2147483688" r:id="rId10"/>
    <p:sldLayoutId id="2147483687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studentbank.ru/view.php?id=30268&amp;p=1" TargetMode="External"/><Relationship Id="rId2" Type="http://schemas.openxmlformats.org/officeDocument/2006/relationships/hyperlink" Target="http://www.skazanul.ru/slova/molodezhnyi-slen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&#1091;&#1088;&#1086;&#1082;-&#1089;&#1083;&#1077;&#1085;&#1075;,&#1045;.&#1069;.1.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ctrTitle"/>
          </p:nvPr>
        </p:nvSpPr>
        <p:spPr>
          <a:xfrm>
            <a:off x="4733925" y="1557338"/>
            <a:ext cx="3313113" cy="4608512"/>
          </a:xfrm>
        </p:spPr>
        <p:txBody>
          <a:bodyPr/>
          <a:lstStyle/>
          <a:p>
            <a:r>
              <a:rPr lang="ru-RU" b="1" dirty="0" smtClean="0"/>
              <a:t>Лексическое богатство молодёжного </a:t>
            </a:r>
            <a:r>
              <a:rPr lang="ru-RU" b="1" dirty="0" smtClean="0"/>
              <a:t>сленга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1600" b="1" dirty="0" smtClean="0">
                <a:solidFill>
                  <a:schemeClr val="tx1"/>
                </a:solidFill>
              </a:rPr>
              <a:t>Презентацию подготовили ученицы 10</a:t>
            </a:r>
            <a:r>
              <a:rPr lang="ru-RU" sz="1600" b="1" baseline="30000" dirty="0" smtClean="0">
                <a:solidFill>
                  <a:schemeClr val="tx1"/>
                </a:solidFill>
              </a:rPr>
              <a:t>А</a:t>
            </a:r>
            <a:r>
              <a:rPr lang="ru-RU" sz="1600" b="1" dirty="0" smtClean="0">
                <a:solidFill>
                  <a:schemeClr val="tx1"/>
                </a:solidFill>
              </a:rPr>
              <a:t> класса:</a:t>
            </a:r>
            <a:br>
              <a:rPr lang="ru-RU" sz="1600" b="1" dirty="0" smtClean="0">
                <a:solidFill>
                  <a:schemeClr val="tx1"/>
                </a:solidFill>
              </a:rPr>
            </a:br>
            <a:r>
              <a:rPr lang="ru-RU" sz="1600" b="1" dirty="0" smtClean="0">
                <a:solidFill>
                  <a:schemeClr val="tx1"/>
                </a:solidFill>
              </a:rPr>
              <a:t>Никитина Соня</a:t>
            </a:r>
            <a:br>
              <a:rPr lang="ru-RU" sz="1600" b="1" dirty="0" smtClean="0">
                <a:solidFill>
                  <a:schemeClr val="tx1"/>
                </a:solidFill>
              </a:rPr>
            </a:br>
            <a:r>
              <a:rPr lang="ru-RU" sz="1600" b="1" dirty="0" smtClean="0">
                <a:solidFill>
                  <a:schemeClr val="tx1"/>
                </a:solidFill>
              </a:rPr>
              <a:t>Сухорукова Саша</a:t>
            </a:r>
            <a:br>
              <a:rPr lang="ru-RU" sz="1600" b="1" dirty="0" smtClean="0">
                <a:solidFill>
                  <a:schemeClr val="tx1"/>
                </a:solidFill>
              </a:rPr>
            </a:br>
            <a:r>
              <a:rPr lang="ru-RU" sz="1600" b="1" dirty="0" smtClean="0">
                <a:solidFill>
                  <a:schemeClr val="tx1"/>
                </a:solidFill>
              </a:rPr>
              <a:t>Ананич Регина</a:t>
            </a:r>
            <a:br>
              <a:rPr lang="ru-RU" sz="1600" b="1" dirty="0" smtClean="0">
                <a:solidFill>
                  <a:schemeClr val="tx1"/>
                </a:solidFill>
              </a:rPr>
            </a:br>
            <a:r>
              <a:rPr lang="ru-RU" sz="1600" b="1" dirty="0" err="1" smtClean="0">
                <a:solidFill>
                  <a:schemeClr val="tx1"/>
                </a:solidFill>
              </a:rPr>
              <a:t>Лаврик</a:t>
            </a:r>
            <a:r>
              <a:rPr lang="ru-RU" sz="1600" b="1" dirty="0" smtClean="0">
                <a:solidFill>
                  <a:schemeClr val="tx1"/>
                </a:solidFill>
              </a:rPr>
              <a:t> Настя.</a:t>
            </a:r>
            <a:endParaRPr lang="ru-RU" sz="16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mtClean="0">
                <a:latin typeface="Arial" charset="0"/>
              </a:rPr>
              <a:t>Задачи исследования:</a:t>
            </a:r>
          </a:p>
        </p:txBody>
      </p:sp>
      <p:sp>
        <p:nvSpPr>
          <p:cNvPr id="6147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Свойственно ли сленгу определенное «лексическое богатство»?</a:t>
            </a:r>
          </a:p>
          <a:p>
            <a:r>
              <a:rPr lang="ru-RU" smtClean="0"/>
              <a:t>Есть ли многозначные слова?</a:t>
            </a:r>
          </a:p>
          <a:p>
            <a:r>
              <a:rPr lang="ru-RU" smtClean="0"/>
              <a:t>Существуют ли слова-омонимы?</a:t>
            </a:r>
          </a:p>
          <a:p>
            <a:r>
              <a:rPr lang="ru-RU" smtClean="0"/>
              <a:t>Есть ли синонимы?</a:t>
            </a:r>
          </a:p>
          <a:p>
            <a:r>
              <a:rPr lang="ru-RU" smtClean="0"/>
              <a:t>Есть ли фразеологизмы?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12160" y="-14610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</a:rPr>
              <a:t>МОУ «</a:t>
            </a:r>
            <a:r>
              <a:rPr lang="ru-RU" sz="1400" dirty="0" err="1" smtClean="0">
                <a:solidFill>
                  <a:schemeClr val="bg1"/>
                </a:solidFill>
              </a:rPr>
              <a:t>Калевальская</a:t>
            </a:r>
            <a:r>
              <a:rPr lang="ru-RU" sz="1400" dirty="0" smtClean="0">
                <a:solidFill>
                  <a:schemeClr val="bg1"/>
                </a:solidFill>
              </a:rPr>
              <a:t> СОШ»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12160" y="0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</a:rPr>
              <a:t>МОУ «</a:t>
            </a:r>
            <a:r>
              <a:rPr lang="ru-RU" sz="1400" dirty="0" err="1" smtClean="0">
                <a:solidFill>
                  <a:schemeClr val="bg1"/>
                </a:solidFill>
              </a:rPr>
              <a:t>Калевальская</a:t>
            </a:r>
            <a:r>
              <a:rPr lang="ru-RU" sz="1400" dirty="0" smtClean="0">
                <a:solidFill>
                  <a:schemeClr val="bg1"/>
                </a:solidFill>
              </a:rPr>
              <a:t> СОШ»</a:t>
            </a:r>
            <a:endParaRPr lang="ru-RU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Объект 2"/>
          <p:cNvSpPr>
            <a:spLocks noGrp="1"/>
          </p:cNvSpPr>
          <p:nvPr>
            <p:ph idx="1"/>
          </p:nvPr>
        </p:nvSpPr>
        <p:spPr>
          <a:xfrm>
            <a:off x="971550" y="1484313"/>
            <a:ext cx="6777038" cy="3509962"/>
          </a:xfrm>
        </p:spPr>
        <p:txBody>
          <a:bodyPr/>
          <a:lstStyle/>
          <a:p>
            <a:pPr marL="68263" indent="0">
              <a:buFont typeface="Wingdings 2" pitchFamily="18" charset="2"/>
              <a:buNone/>
            </a:pPr>
            <a:r>
              <a:rPr lang="ru-RU" smtClean="0"/>
              <a:t>     Молодежный сленг является средством общения большого количества людей, объединенных возрастом, да и то весьма условно. Сленгу свойственно определенное «лексическое богатство» т.к. в нём есть слова синонимы, омонимы, многозначные слова и даже фразеологизмы.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12160" y="25460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</a:rPr>
              <a:t>МОУ «</a:t>
            </a:r>
            <a:r>
              <a:rPr lang="ru-RU" sz="1400" dirty="0" err="1" smtClean="0">
                <a:solidFill>
                  <a:schemeClr val="bg1"/>
                </a:solidFill>
              </a:rPr>
              <a:t>Калевальская</a:t>
            </a:r>
            <a:r>
              <a:rPr lang="ru-RU" sz="1400" dirty="0" smtClean="0">
                <a:solidFill>
                  <a:schemeClr val="bg1"/>
                </a:solidFill>
              </a:rPr>
              <a:t> СОШ»</a:t>
            </a:r>
            <a:endParaRPr lang="ru-RU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8313" y="908050"/>
            <a:ext cx="8207375" cy="5218113"/>
          </a:xfrm>
        </p:spPr>
        <p:txBody>
          <a:bodyPr rtlCol="0">
            <a:normAutofit fontScale="77500" lnSpcReduction="20000"/>
          </a:bodyPr>
          <a:lstStyle/>
          <a:p>
            <a:pPr marL="0" indent="0" algn="ctr" fontAlgn="auto">
              <a:spcAft>
                <a:spcPts val="0"/>
              </a:spcAft>
              <a:buFont typeface="Wingdings 2" pitchFamily="18" charset="2"/>
              <a:buNone/>
              <a:defRPr/>
            </a:pPr>
            <a:endParaRPr lang="ru-RU" sz="4600" dirty="0" smtClean="0"/>
          </a:p>
          <a:p>
            <a:pPr marL="0" indent="0" algn="ctr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4600" dirty="0" smtClean="0"/>
              <a:t>В настоящее время словарь молодёжного сленга насчитывает сравнительно большое количество слов. Поэтому молодёжный сленг содержит слова с тождественными или предельно близкими значениями – синонимы. Естественно, что чем употребительнее слово, тем больше синонимов оно имеет.</a:t>
            </a:r>
          </a:p>
          <a:p>
            <a:pPr marL="0" indent="0" algn="ctr" fontAlgn="auto">
              <a:spcAft>
                <a:spcPts val="0"/>
              </a:spcAft>
              <a:buFont typeface="Wingdings 2" pitchFamily="18" charset="2"/>
              <a:buNone/>
              <a:defRPr/>
            </a:pP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1042988" y="1196975"/>
            <a:ext cx="7212012" cy="4929188"/>
          </a:xfrm>
        </p:spPr>
        <p:txBody>
          <a:bodyPr/>
          <a:lstStyle/>
          <a:p>
            <a:pPr marL="0" indent="0">
              <a:buFont typeface="Wingdings 2" pitchFamily="18" charset="2"/>
              <a:buNone/>
            </a:pPr>
            <a:r>
              <a:rPr lang="ru-RU" smtClean="0">
                <a:solidFill>
                  <a:srgbClr val="FF0000"/>
                </a:solidFill>
              </a:rPr>
              <a:t>Догонять, врубаться, въезжать, всасывать, впитывать, усекать </a:t>
            </a:r>
            <a:r>
              <a:rPr lang="ru-RU" smtClean="0"/>
              <a:t>– </a:t>
            </a:r>
            <a:r>
              <a:rPr lang="ru-RU" smtClean="0">
                <a:solidFill>
                  <a:schemeClr val="tx1"/>
                </a:solidFill>
              </a:rPr>
              <a:t>понимать.</a:t>
            </a:r>
          </a:p>
          <a:p>
            <a:pPr marL="0" indent="0">
              <a:buFont typeface="Wingdings 2" pitchFamily="18" charset="2"/>
              <a:buNone/>
            </a:pPr>
            <a:r>
              <a:rPr lang="ru-RU" smtClean="0">
                <a:solidFill>
                  <a:srgbClr val="FF0000"/>
                </a:solidFill>
              </a:rPr>
              <a:t>Драпать, линять, тикать </a:t>
            </a:r>
            <a:r>
              <a:rPr lang="ru-RU" smtClean="0"/>
              <a:t>– </a:t>
            </a:r>
            <a:r>
              <a:rPr lang="ru-RU" smtClean="0">
                <a:solidFill>
                  <a:schemeClr val="tx1"/>
                </a:solidFill>
              </a:rPr>
              <a:t>сбегать, уходить.</a:t>
            </a:r>
          </a:p>
          <a:p>
            <a:pPr marL="0" indent="0">
              <a:buFont typeface="Wingdings 2" pitchFamily="18" charset="2"/>
              <a:buNone/>
            </a:pPr>
            <a:r>
              <a:rPr lang="ru-RU" smtClean="0">
                <a:solidFill>
                  <a:srgbClr val="FF0000"/>
                </a:solidFill>
              </a:rPr>
              <a:t>Очковать, стрематься, бздеть</a:t>
            </a:r>
            <a:r>
              <a:rPr lang="ru-RU" smtClean="0"/>
              <a:t> </a:t>
            </a:r>
            <a:r>
              <a:rPr lang="ru-RU" smtClean="0">
                <a:solidFill>
                  <a:schemeClr val="tx1"/>
                </a:solidFill>
              </a:rPr>
              <a:t>– бояться, трусить.</a:t>
            </a:r>
          </a:p>
          <a:p>
            <a:pPr marL="0" indent="0">
              <a:buFont typeface="Wingdings 2" pitchFamily="18" charset="2"/>
              <a:buNone/>
            </a:pPr>
            <a:r>
              <a:rPr lang="ru-RU" smtClean="0">
                <a:solidFill>
                  <a:srgbClr val="FF0000"/>
                </a:solidFill>
              </a:rPr>
              <a:t>Свистеть, чесать, гнать, заливать </a:t>
            </a:r>
            <a:r>
              <a:rPr lang="ru-RU" smtClean="0"/>
              <a:t>– </a:t>
            </a:r>
            <a:r>
              <a:rPr lang="ru-RU" smtClean="0">
                <a:solidFill>
                  <a:schemeClr val="tx1"/>
                </a:solidFill>
              </a:rPr>
              <a:t>врать.</a:t>
            </a:r>
          </a:p>
          <a:p>
            <a:pPr marL="0" indent="0">
              <a:buFont typeface="Wingdings 2" pitchFamily="18" charset="2"/>
              <a:buNone/>
            </a:pPr>
            <a:r>
              <a:rPr lang="ru-RU" smtClean="0">
                <a:solidFill>
                  <a:srgbClr val="FF0000"/>
                </a:solidFill>
              </a:rPr>
              <a:t>Корный, темный, уматный</a:t>
            </a:r>
            <a:r>
              <a:rPr lang="ru-RU" smtClean="0">
                <a:solidFill>
                  <a:schemeClr val="tx1"/>
                </a:solidFill>
              </a:rPr>
              <a:t> – интересный</a:t>
            </a:r>
            <a:r>
              <a:rPr lang="ru-RU" smtClean="0">
                <a:solidFill>
                  <a:srgbClr val="FF0000"/>
                </a:solidFill>
              </a:rPr>
              <a:t>, </a:t>
            </a:r>
            <a:r>
              <a:rPr lang="ru-RU" smtClean="0">
                <a:solidFill>
                  <a:schemeClr val="tx1"/>
                </a:solidFill>
              </a:rPr>
              <a:t>смешной.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12160" y="0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</a:rPr>
              <a:t>МОУ «</a:t>
            </a:r>
            <a:r>
              <a:rPr lang="ru-RU" sz="1400" dirty="0" err="1" smtClean="0">
                <a:solidFill>
                  <a:schemeClr val="bg1"/>
                </a:solidFill>
              </a:rPr>
              <a:t>Калевальская</a:t>
            </a:r>
            <a:r>
              <a:rPr lang="ru-RU" sz="1400" dirty="0" smtClean="0">
                <a:solidFill>
                  <a:schemeClr val="bg1"/>
                </a:solidFill>
              </a:rPr>
              <a:t> СОШ»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60032" y="44624"/>
            <a:ext cx="689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10-А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4213" y="1196975"/>
            <a:ext cx="7848600" cy="4968875"/>
          </a:xfrm>
        </p:spPr>
        <p:txBody>
          <a:bodyPr/>
          <a:lstStyle/>
          <a:p>
            <a:pPr marL="68263" indent="0">
              <a:buFont typeface="Wingdings 2" pitchFamily="18" charset="2"/>
              <a:buNone/>
            </a:pPr>
            <a:r>
              <a:rPr lang="ru-RU" sz="1700" smtClean="0"/>
              <a:t>   </a:t>
            </a:r>
            <a:r>
              <a:rPr lang="ru-RU" sz="1500" smtClean="0"/>
              <a:t>    Многозначные слова- те слова, которые имеют больше одного лексического значения.         </a:t>
            </a:r>
            <a:endParaRPr lang="ru-RU" sz="1700" smtClean="0"/>
          </a:p>
          <a:p>
            <a:pPr marL="68263" indent="0">
              <a:buFont typeface="Wingdings 2" pitchFamily="18" charset="2"/>
              <a:buNone/>
            </a:pPr>
            <a:r>
              <a:rPr lang="ru-RU" smtClean="0"/>
              <a:t> Примеры</a:t>
            </a:r>
            <a:r>
              <a:rPr lang="ru-RU" sz="2000" smtClean="0"/>
              <a:t>:</a:t>
            </a:r>
            <a:r>
              <a:rPr lang="ru-RU" sz="2000" smtClean="0">
                <a:latin typeface="Arial" charset="0"/>
              </a:rPr>
              <a:t>( общеупотребительная лексика)</a:t>
            </a:r>
          </a:p>
          <a:p>
            <a:pPr marL="68263" indent="0">
              <a:buFont typeface="Wingdings 2" pitchFamily="18" charset="2"/>
              <a:buNone/>
            </a:pPr>
            <a:r>
              <a:rPr lang="ru-RU" smtClean="0"/>
              <a:t>1.шляпка-головной убор и шляпка гвоздя;</a:t>
            </a:r>
          </a:p>
          <a:p>
            <a:pPr marL="68263" indent="0">
              <a:buFont typeface="Wingdings 2" pitchFamily="18" charset="2"/>
              <a:buNone/>
            </a:pPr>
            <a:r>
              <a:rPr lang="ru-RU" smtClean="0"/>
              <a:t>2.ТЕЧЁТ река и ТЕЧЁТ время</a:t>
            </a:r>
          </a:p>
          <a:p>
            <a:pPr marL="68263" indent="0">
              <a:buFont typeface="Wingdings 2" pitchFamily="18" charset="2"/>
              <a:buNone/>
            </a:pPr>
            <a:r>
              <a:rPr lang="ru-RU" smtClean="0"/>
              <a:t>3.швейная ИГЛА и ИГЛА ежа, ёлки.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333375"/>
            <a:ext cx="7024687" cy="1143000"/>
          </a:xfrm>
        </p:spPr>
        <p:txBody>
          <a:bodyPr/>
          <a:lstStyle/>
          <a:p>
            <a:r>
              <a:rPr lang="ru-RU" smtClean="0"/>
              <a:t>Многозначные слова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1116013" y="1557338"/>
            <a:ext cx="7127875" cy="4824412"/>
          </a:xfrm>
        </p:spPr>
        <p:txBody>
          <a:bodyPr rtlCol="0">
            <a:normAutofit fontScale="70000" lnSpcReduction="20000"/>
          </a:bodyPr>
          <a:lstStyle/>
          <a:p>
            <a:pPr indent="-274320" fontAlgn="auto">
              <a:spcAft>
                <a:spcPts val="0"/>
              </a:spcAft>
              <a:defRPr/>
            </a:pPr>
            <a:r>
              <a:rPr lang="ru-RU" sz="3300" dirty="0"/>
              <a:t>Многозначные слова в молодежном сленге: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ru-RU" dirty="0"/>
              <a:t>1</a:t>
            </a:r>
            <a:r>
              <a:rPr lang="ru-RU" dirty="0">
                <a:solidFill>
                  <a:srgbClr val="FF0000"/>
                </a:solidFill>
              </a:rPr>
              <a:t>.Лузер</a:t>
            </a:r>
            <a:r>
              <a:rPr lang="ru-RU" dirty="0"/>
              <a:t> – 1.)неудачник, дурак; 2.) слабый, не способный постоять за себя или отстоять свою точку зрения.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ru-RU" dirty="0"/>
              <a:t>2</a:t>
            </a:r>
            <a:r>
              <a:rPr lang="ru-RU" dirty="0">
                <a:solidFill>
                  <a:srgbClr val="0070C0"/>
                </a:solidFill>
              </a:rPr>
              <a:t>.</a:t>
            </a:r>
            <a:r>
              <a:rPr lang="ru-RU" dirty="0">
                <a:solidFill>
                  <a:srgbClr val="FF0000"/>
                </a:solidFill>
              </a:rPr>
              <a:t>Брутально</a:t>
            </a:r>
            <a:r>
              <a:rPr lang="ru-RU" dirty="0"/>
              <a:t> – 1.) жестко, жестоко; 2.) необычно, оригинально, красиво.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ru-RU" dirty="0"/>
              <a:t>3</a:t>
            </a:r>
            <a:r>
              <a:rPr lang="ru-RU" dirty="0">
                <a:solidFill>
                  <a:srgbClr val="FF0000"/>
                </a:solidFill>
              </a:rPr>
              <a:t>.Мажор</a:t>
            </a:r>
            <a:r>
              <a:rPr lang="ru-RU" dirty="0"/>
              <a:t> – человек, который живёт за счёт родителей; 2.)  мальчик, у которого много денег и мало мозгов.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ru-RU" dirty="0"/>
              <a:t>4.</a:t>
            </a:r>
            <a:r>
              <a:rPr lang="ru-RU" dirty="0">
                <a:solidFill>
                  <a:srgbClr val="FF0000"/>
                </a:solidFill>
              </a:rPr>
              <a:t>Бродилка</a:t>
            </a:r>
            <a:r>
              <a:rPr lang="ru-RU" dirty="0"/>
              <a:t> – 1.) браузер, программа для просмотра сайтов в интернете; 2.) компьютерная игра, сюжет которой связан с перемещениям по изображениям лабиринта или местности.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ru-RU" dirty="0"/>
              <a:t>5.</a:t>
            </a:r>
            <a:r>
              <a:rPr lang="ru-RU" dirty="0">
                <a:solidFill>
                  <a:srgbClr val="FF0000"/>
                </a:solidFill>
              </a:rPr>
              <a:t>Кэп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/>
              <a:t>– 1.) капитан, командир; 2.) распылитель на аэрозольном баллоне, главный инструмент </a:t>
            </a:r>
            <a:r>
              <a:rPr lang="ru-RU" dirty="0" err="1"/>
              <a:t>граффитичика</a:t>
            </a:r>
            <a:r>
              <a:rPr lang="ru-RU" dirty="0"/>
              <a:t>.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ru-RU" dirty="0">
                <a:solidFill>
                  <a:srgbClr val="FF0000"/>
                </a:solidFill>
              </a:rPr>
              <a:t>6.Хвосты </a:t>
            </a:r>
            <a:r>
              <a:rPr lang="ru-RU" dirty="0"/>
              <a:t>– 1.) академические </a:t>
            </a:r>
            <a:r>
              <a:rPr lang="ru-RU" dirty="0" smtClean="0"/>
              <a:t>задолженности; </a:t>
            </a:r>
            <a:r>
              <a:rPr lang="ru-RU" dirty="0"/>
              <a:t>2.)  Соединительные шнуры, шлейфы, провода, кабели и т.п.</a:t>
            </a:r>
          </a:p>
          <a:p>
            <a:pPr indent="-274320" fontAlgn="auto">
              <a:spcAft>
                <a:spcPts val="0"/>
              </a:spcAft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44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45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55650" y="836613"/>
            <a:ext cx="7169150" cy="927100"/>
          </a:xfrm>
        </p:spPr>
        <p:txBody>
          <a:bodyPr/>
          <a:lstStyle/>
          <a:p>
            <a:r>
              <a:rPr lang="ru-RU" sz="4800" smtClean="0"/>
              <a:t>Фразеологизмы</a:t>
            </a:r>
            <a:r>
              <a:rPr lang="ru-RU" smtClean="0"/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2988" y="1916113"/>
            <a:ext cx="6777037" cy="3916362"/>
          </a:xfrm>
        </p:spPr>
        <p:txBody>
          <a:bodyPr rtlCol="0">
            <a:normAutofit fontScale="92500" lnSpcReduction="20000"/>
          </a:bodyPr>
          <a:lstStyle/>
          <a:p>
            <a:pPr marL="0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dirty="0" smtClean="0">
                <a:solidFill>
                  <a:srgbClr val="0070C0"/>
                </a:solidFill>
              </a:rPr>
              <a:t>      Фразеологизмами</a:t>
            </a:r>
            <a:r>
              <a:rPr lang="ru-RU" dirty="0" smtClean="0"/>
              <a:t> или </a:t>
            </a:r>
            <a:r>
              <a:rPr lang="ru-RU" dirty="0" smtClean="0">
                <a:solidFill>
                  <a:srgbClr val="0070C0"/>
                </a:solidFill>
              </a:rPr>
              <a:t>фразеологическими оборотами</a:t>
            </a:r>
            <a:r>
              <a:rPr lang="ru-RU" dirty="0" smtClean="0"/>
              <a:t> называются устойчивые сочетания слов, обладающие целостным значением, например: </a:t>
            </a:r>
            <a:r>
              <a:rPr lang="ru-RU" i="1" dirty="0" smtClean="0"/>
              <a:t>работать засучив рукава </a:t>
            </a:r>
            <a:r>
              <a:rPr lang="ru-RU" dirty="0" smtClean="0"/>
              <a:t>(работать усердно).</a:t>
            </a:r>
          </a:p>
          <a:p>
            <a:pPr marL="0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endParaRPr lang="ru-RU" dirty="0" smtClean="0"/>
          </a:p>
          <a:p>
            <a:pPr marL="0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dirty="0" smtClean="0"/>
              <a:t>В молодёжном сленге также имеются фразеологические обороты, например:</a:t>
            </a:r>
          </a:p>
          <a:p>
            <a:pPr marL="0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dirty="0" smtClean="0"/>
              <a:t>-)</a:t>
            </a:r>
            <a:r>
              <a:rPr lang="ru-RU" i="1" dirty="0" smtClean="0">
                <a:solidFill>
                  <a:srgbClr val="FF0000"/>
                </a:solidFill>
              </a:rPr>
              <a:t>оттягиваться по полной</a:t>
            </a:r>
            <a:r>
              <a:rPr lang="ru-RU" i="1" dirty="0" smtClean="0">
                <a:solidFill>
                  <a:srgbClr val="0070C0"/>
                </a:solidFill>
              </a:rPr>
              <a:t> </a:t>
            </a:r>
            <a:r>
              <a:rPr lang="ru-RU" i="1" dirty="0" smtClean="0"/>
              <a:t>(</a:t>
            </a:r>
            <a:r>
              <a:rPr lang="ru-RU" dirty="0" smtClean="0"/>
              <a:t>хорошо отдыхать)</a:t>
            </a:r>
          </a:p>
          <a:p>
            <a:pPr marL="0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dirty="0" smtClean="0"/>
              <a:t>-) </a:t>
            </a:r>
            <a:r>
              <a:rPr lang="ru-RU" i="1" dirty="0" smtClean="0">
                <a:solidFill>
                  <a:srgbClr val="FF0000"/>
                </a:solidFill>
              </a:rPr>
              <a:t>склеить ласты </a:t>
            </a:r>
            <a:r>
              <a:rPr lang="ru-RU" i="1" dirty="0" smtClean="0"/>
              <a:t>(</a:t>
            </a:r>
            <a:r>
              <a:rPr lang="ru-RU" dirty="0" smtClean="0"/>
              <a:t>умереть)</a:t>
            </a:r>
          </a:p>
          <a:p>
            <a:pPr marL="0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dirty="0" smtClean="0"/>
              <a:t>-) </a:t>
            </a:r>
            <a:r>
              <a:rPr lang="ru-RU" i="1" dirty="0" smtClean="0">
                <a:solidFill>
                  <a:srgbClr val="FF0000"/>
                </a:solidFill>
              </a:rPr>
              <a:t>забить стрелку </a:t>
            </a:r>
            <a:r>
              <a:rPr lang="ru-RU" i="1" dirty="0" smtClean="0"/>
              <a:t>(</a:t>
            </a:r>
            <a:r>
              <a:rPr lang="ru-RU" dirty="0" smtClean="0"/>
              <a:t>назначить встречу)</a:t>
            </a:r>
          </a:p>
          <a:p>
            <a:pPr marL="0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dirty="0" smtClean="0"/>
              <a:t>-) </a:t>
            </a:r>
            <a:r>
              <a:rPr lang="ru-RU" i="1" dirty="0" smtClean="0">
                <a:solidFill>
                  <a:srgbClr val="FF0000"/>
                </a:solidFill>
              </a:rPr>
              <a:t>прикрой варежку </a:t>
            </a:r>
            <a:r>
              <a:rPr lang="ru-RU" dirty="0" smtClean="0"/>
              <a:t>(закрой рот, помолчи)</a:t>
            </a:r>
          </a:p>
          <a:p>
            <a:pPr marL="0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6012160" y="0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</a:rPr>
              <a:t>МОУ «</a:t>
            </a:r>
            <a:r>
              <a:rPr lang="ru-RU" sz="1400" dirty="0" err="1" smtClean="0">
                <a:solidFill>
                  <a:schemeClr val="bg1"/>
                </a:solidFill>
              </a:rPr>
              <a:t>Калевальская</a:t>
            </a:r>
            <a:r>
              <a:rPr lang="ru-RU" sz="1400" dirty="0" smtClean="0">
                <a:solidFill>
                  <a:schemeClr val="bg1"/>
                </a:solidFill>
              </a:rPr>
              <a:t> СОШ»</a:t>
            </a:r>
            <a:endParaRPr lang="ru-RU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46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47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3"/>
          <p:cNvSpPr>
            <a:spLocks noGrp="1"/>
          </p:cNvSpPr>
          <p:nvPr>
            <p:ph type="title"/>
          </p:nvPr>
        </p:nvSpPr>
        <p:spPr>
          <a:xfrm>
            <a:off x="468313" y="333375"/>
            <a:ext cx="7024687" cy="1143000"/>
          </a:xfrm>
        </p:spPr>
        <p:txBody>
          <a:bodyPr/>
          <a:lstStyle/>
          <a:p>
            <a:r>
              <a:rPr lang="ru-RU" smtClean="0"/>
              <a:t>Омонимы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188" y="1341438"/>
            <a:ext cx="7353300" cy="5040312"/>
          </a:xfrm>
        </p:spPr>
        <p:txBody>
          <a:bodyPr rtlCol="0">
            <a:normAutofit fontScale="85000" lnSpcReduction="10000"/>
          </a:bodyPr>
          <a:lstStyle/>
          <a:p>
            <a:pPr marL="0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endParaRPr lang="ru-RU" dirty="0" smtClean="0"/>
          </a:p>
          <a:p>
            <a:pPr marL="0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dirty="0" smtClean="0">
                <a:solidFill>
                  <a:srgbClr val="0070C0"/>
                </a:solidFill>
              </a:rPr>
              <a:t>      Омонимами</a:t>
            </a:r>
            <a:r>
              <a:rPr lang="ru-RU" dirty="0" smtClean="0"/>
              <a:t> называются слова, которые произносятся и пишутся одинаково, но имеют разные, не связанные друг с другом лексические значения, например: </a:t>
            </a:r>
            <a:r>
              <a:rPr lang="ru-RU" i="1" dirty="0" smtClean="0">
                <a:solidFill>
                  <a:srgbClr val="0070C0"/>
                </a:solidFill>
              </a:rPr>
              <a:t>лавка</a:t>
            </a:r>
            <a:r>
              <a:rPr lang="ru-RU" i="1" baseline="30000" dirty="0" smtClean="0">
                <a:solidFill>
                  <a:srgbClr val="0070C0"/>
                </a:solidFill>
              </a:rPr>
              <a:t>1 </a:t>
            </a:r>
            <a:r>
              <a:rPr lang="ru-RU" dirty="0" smtClean="0"/>
              <a:t>(скамья) – </a:t>
            </a:r>
            <a:r>
              <a:rPr lang="ru-RU" dirty="0" smtClean="0">
                <a:solidFill>
                  <a:srgbClr val="0070C0"/>
                </a:solidFill>
              </a:rPr>
              <a:t>лавка</a:t>
            </a:r>
            <a:r>
              <a:rPr lang="ru-RU" baseline="30000" dirty="0" smtClean="0">
                <a:solidFill>
                  <a:srgbClr val="0070C0"/>
                </a:solidFill>
              </a:rPr>
              <a:t>2</a:t>
            </a:r>
            <a:r>
              <a:rPr lang="ru-RU" dirty="0"/>
              <a:t> </a:t>
            </a:r>
            <a:r>
              <a:rPr lang="ru-RU" dirty="0" smtClean="0"/>
              <a:t>(магазин).</a:t>
            </a:r>
          </a:p>
          <a:p>
            <a:pPr marL="457200" indent="-457200" fontAlgn="auto">
              <a:spcAft>
                <a:spcPts val="0"/>
              </a:spcAft>
              <a:buFont typeface="Wingdings 2" pitchFamily="18" charset="2"/>
              <a:buAutoNum type="arabicPeriod"/>
              <a:defRPr/>
            </a:pPr>
            <a:r>
              <a:rPr lang="ru-RU" dirty="0" err="1" smtClean="0">
                <a:solidFill>
                  <a:srgbClr val="FF0000"/>
                </a:solidFill>
              </a:rPr>
              <a:t>Ништяк</a:t>
            </a:r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ru-RU" dirty="0" smtClean="0"/>
              <a:t>– 1.) хорошо, отлично (состояние);2.) объедки, остатки пищи.</a:t>
            </a:r>
          </a:p>
          <a:p>
            <a:pPr marL="457200" indent="-457200" fontAlgn="auto">
              <a:spcAft>
                <a:spcPts val="0"/>
              </a:spcAft>
              <a:buFont typeface="Wingdings 2" pitchFamily="18" charset="2"/>
              <a:buAutoNum type="arabicPeriod"/>
              <a:defRPr/>
            </a:pPr>
            <a:r>
              <a:rPr lang="ru-RU" dirty="0" smtClean="0">
                <a:solidFill>
                  <a:srgbClr val="FF0000"/>
                </a:solidFill>
              </a:rPr>
              <a:t>Блудная</a:t>
            </a:r>
            <a:r>
              <a:rPr lang="ru-RU" dirty="0" smtClean="0"/>
              <a:t> – 1.) ветреная девушка; 2.) стать жертвой интриг, попасть в сложную ситуацию.</a:t>
            </a:r>
          </a:p>
          <a:p>
            <a:pPr marL="457200" indent="-457200" fontAlgn="auto">
              <a:spcAft>
                <a:spcPts val="0"/>
              </a:spcAft>
              <a:buFont typeface="Wingdings 2" pitchFamily="18" charset="2"/>
              <a:buAutoNum type="arabicPeriod"/>
              <a:defRPr/>
            </a:pPr>
            <a:r>
              <a:rPr lang="ru-RU" dirty="0" smtClean="0">
                <a:solidFill>
                  <a:srgbClr val="FF0000"/>
                </a:solidFill>
              </a:rPr>
              <a:t>Повязать</a:t>
            </a:r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ru-RU" dirty="0" smtClean="0"/>
              <a:t>– 1.) задержать, арестовать кого-то; 2.) подключиться к компьютерной сети.</a:t>
            </a:r>
          </a:p>
          <a:p>
            <a:pPr marL="457200" indent="-457200" fontAlgn="auto">
              <a:spcAft>
                <a:spcPts val="0"/>
              </a:spcAft>
              <a:buFont typeface="Wingdings 2" pitchFamily="18" charset="2"/>
              <a:buAutoNum type="arabicPeriod"/>
              <a:defRPr/>
            </a:pPr>
            <a:r>
              <a:rPr lang="ru-RU" dirty="0" smtClean="0">
                <a:solidFill>
                  <a:srgbClr val="FF0000"/>
                </a:solidFill>
              </a:rPr>
              <a:t>Сливать </a:t>
            </a:r>
            <a:r>
              <a:rPr lang="ru-RU" dirty="0" smtClean="0"/>
              <a:t>– 1.) перекладывать вину на кого либо; 2.) уходить от куда-либо.</a:t>
            </a:r>
          </a:p>
          <a:p>
            <a:pPr marL="457200" indent="-457200" fontAlgn="auto">
              <a:spcAft>
                <a:spcPts val="0"/>
              </a:spcAft>
              <a:buFont typeface="Wingdings 2" pitchFamily="18" charset="2"/>
              <a:buAutoNum type="arabicPeriod"/>
              <a:defRPr/>
            </a:pPr>
            <a:r>
              <a:rPr lang="ru-RU" dirty="0" smtClean="0">
                <a:solidFill>
                  <a:srgbClr val="FF0000"/>
                </a:solidFill>
              </a:rPr>
              <a:t>Черепа</a:t>
            </a:r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ru-RU" dirty="0" smtClean="0"/>
              <a:t>– 1.) друзья, близкие по духу люди; 2.) солдат в первые шесть месяцев срочной службы.</a:t>
            </a:r>
          </a:p>
          <a:p>
            <a:pPr marL="457200" indent="-457200" fontAlgn="auto">
              <a:spcAft>
                <a:spcPts val="0"/>
              </a:spcAft>
              <a:buFont typeface="Wingdings 2" pitchFamily="18" charset="2"/>
              <a:buAutoNum type="arabicPeriod"/>
              <a:defRPr/>
            </a:pPr>
            <a:endParaRPr lang="ru-RU" dirty="0" smtClean="0"/>
          </a:p>
          <a:p>
            <a:pPr marL="457200" indent="-457200" fontAlgn="auto">
              <a:spcAft>
                <a:spcPts val="0"/>
              </a:spcAft>
              <a:buFont typeface="Wingdings 2" pitchFamily="18" charset="2"/>
              <a:buAutoNum type="arabicPeriod"/>
              <a:defRPr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012160" y="0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</a:rPr>
              <a:t>МОУ «</a:t>
            </a:r>
            <a:r>
              <a:rPr lang="ru-RU" sz="1400" dirty="0" err="1" smtClean="0">
                <a:solidFill>
                  <a:schemeClr val="bg1"/>
                </a:solidFill>
              </a:rPr>
              <a:t>Калевальская</a:t>
            </a:r>
            <a:r>
              <a:rPr lang="ru-RU" sz="1400" dirty="0" smtClean="0">
                <a:solidFill>
                  <a:schemeClr val="bg1"/>
                </a:solidFill>
              </a:rPr>
              <a:t> СОШ»</a:t>
            </a:r>
            <a:endParaRPr lang="ru-RU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024687" cy="1143000"/>
          </a:xfrm>
        </p:spPr>
        <p:txBody>
          <a:bodyPr/>
          <a:lstStyle/>
          <a:p>
            <a:r>
              <a:rPr lang="ru-RU" smtClean="0"/>
              <a:t>Метафоры.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2988" y="1844675"/>
            <a:ext cx="6778625" cy="3508375"/>
          </a:xfrm>
        </p:spPr>
        <p:txBody>
          <a:bodyPr/>
          <a:lstStyle/>
          <a:p>
            <a:pPr marL="68263" indent="0">
              <a:buFont typeface="Wingdings 2" pitchFamily="18" charset="2"/>
              <a:buNone/>
            </a:pPr>
            <a:r>
              <a:rPr lang="ru-RU" smtClean="0">
                <a:solidFill>
                  <a:srgbClr val="FF0000"/>
                </a:solidFill>
              </a:rPr>
              <a:t>Аквариум, обезьянник - </a:t>
            </a:r>
            <a:r>
              <a:rPr lang="ru-RU" smtClean="0">
                <a:solidFill>
                  <a:schemeClr val="tx1"/>
                </a:solidFill>
              </a:rPr>
              <a:t>скамейка в милиции для задержанных.</a:t>
            </a:r>
          </a:p>
          <a:p>
            <a:pPr marL="68263" indent="0">
              <a:buFont typeface="Wingdings 2" pitchFamily="18" charset="2"/>
              <a:buNone/>
            </a:pPr>
            <a:r>
              <a:rPr lang="ru-RU" smtClean="0">
                <a:solidFill>
                  <a:srgbClr val="FF0000"/>
                </a:solidFill>
              </a:rPr>
              <a:t>Горшок</a:t>
            </a:r>
            <a:r>
              <a:rPr lang="ru-RU" smtClean="0">
                <a:solidFill>
                  <a:schemeClr val="tx1"/>
                </a:solidFill>
              </a:rPr>
              <a:t> – мотошлем.</a:t>
            </a:r>
          </a:p>
          <a:p>
            <a:pPr marL="68263" indent="0">
              <a:buFont typeface="Wingdings 2" pitchFamily="18" charset="2"/>
              <a:buNone/>
            </a:pPr>
            <a:r>
              <a:rPr lang="ru-RU" smtClean="0">
                <a:solidFill>
                  <a:srgbClr val="FF0000"/>
                </a:solidFill>
              </a:rPr>
              <a:t>Мочалка</a:t>
            </a:r>
            <a:r>
              <a:rPr lang="ru-RU" smtClean="0">
                <a:solidFill>
                  <a:schemeClr val="tx1"/>
                </a:solidFill>
              </a:rPr>
              <a:t> – девушка.</a:t>
            </a:r>
          </a:p>
          <a:p>
            <a:pPr marL="68263" indent="0">
              <a:buFont typeface="Wingdings 2" pitchFamily="18" charset="2"/>
              <a:buNone/>
            </a:pPr>
            <a:r>
              <a:rPr lang="ru-RU" smtClean="0">
                <a:solidFill>
                  <a:srgbClr val="FF0000"/>
                </a:solidFill>
              </a:rPr>
              <a:t>Голяк</a:t>
            </a:r>
            <a:r>
              <a:rPr lang="ru-RU" smtClean="0">
                <a:solidFill>
                  <a:schemeClr val="tx1"/>
                </a:solidFill>
              </a:rPr>
              <a:t> – полное отсутствие чего-либо.</a:t>
            </a:r>
          </a:p>
          <a:p>
            <a:pPr marL="68263" indent="0">
              <a:buFont typeface="Wingdings 2" pitchFamily="18" charset="2"/>
              <a:buNone/>
            </a:pPr>
            <a:r>
              <a:rPr lang="ru-RU" smtClean="0">
                <a:solidFill>
                  <a:srgbClr val="FF0000"/>
                </a:solidFill>
              </a:rPr>
              <a:t>Улетать</a:t>
            </a:r>
            <a:r>
              <a:rPr lang="ru-RU" smtClean="0">
                <a:solidFill>
                  <a:schemeClr val="tx1"/>
                </a:solidFill>
              </a:rPr>
              <a:t> – испытывать восторг.</a:t>
            </a:r>
            <a:endParaRPr lang="ru-RU" smtClean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12160" y="0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</a:rPr>
              <a:t>МОУ «</a:t>
            </a:r>
            <a:r>
              <a:rPr lang="ru-RU" sz="1400" dirty="0" err="1" smtClean="0">
                <a:solidFill>
                  <a:schemeClr val="bg1"/>
                </a:solidFill>
              </a:rPr>
              <a:t>Калевальская</a:t>
            </a:r>
            <a:r>
              <a:rPr lang="ru-RU" sz="1400" dirty="0" smtClean="0">
                <a:solidFill>
                  <a:schemeClr val="bg1"/>
                </a:solidFill>
              </a:rPr>
              <a:t> СОШ»</a:t>
            </a:r>
            <a:endParaRPr lang="ru-RU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2988" y="981075"/>
            <a:ext cx="7024687" cy="1143000"/>
          </a:xfrm>
        </p:spPr>
        <p:txBody>
          <a:bodyPr/>
          <a:lstStyle/>
          <a:p>
            <a:r>
              <a:rPr lang="ru-RU" smtClean="0"/>
              <a:t>Метонимии.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263" indent="0">
              <a:buFont typeface="Wingdings 2" pitchFamily="18" charset="2"/>
              <a:buNone/>
            </a:pPr>
            <a:r>
              <a:rPr lang="ru-RU" smtClean="0">
                <a:solidFill>
                  <a:srgbClr val="FF0000"/>
                </a:solidFill>
              </a:rPr>
              <a:t>Волосатые – </a:t>
            </a:r>
            <a:r>
              <a:rPr lang="ru-RU" smtClean="0"/>
              <a:t>хиппи.</a:t>
            </a:r>
          </a:p>
          <a:p>
            <a:pPr marL="68263" indent="0">
              <a:buFont typeface="Wingdings 2" pitchFamily="18" charset="2"/>
              <a:buNone/>
            </a:pPr>
            <a:endParaRPr lang="ru-RU" smtClean="0"/>
          </a:p>
          <a:p>
            <a:pPr marL="68263" indent="0">
              <a:buFont typeface="Wingdings 2" pitchFamily="18" charset="2"/>
              <a:buNone/>
            </a:pPr>
            <a:r>
              <a:rPr lang="ru-RU" smtClean="0">
                <a:solidFill>
                  <a:srgbClr val="FF0000"/>
                </a:solidFill>
              </a:rPr>
              <a:t>Корочки –</a:t>
            </a:r>
            <a:r>
              <a:rPr lang="ru-RU" smtClean="0"/>
              <a:t> диплом.</a:t>
            </a:r>
          </a:p>
          <a:p>
            <a:pPr marL="68263" indent="0">
              <a:buFont typeface="Wingdings 2" pitchFamily="18" charset="2"/>
              <a:buNone/>
            </a:pPr>
            <a:endParaRPr lang="ru-RU" smtClean="0"/>
          </a:p>
          <a:p>
            <a:pPr marL="68263" indent="0">
              <a:buFont typeface="Wingdings 2" pitchFamily="18" charset="2"/>
              <a:buNone/>
            </a:pPr>
            <a:r>
              <a:rPr lang="ru-RU" smtClean="0">
                <a:solidFill>
                  <a:srgbClr val="FF0000"/>
                </a:solidFill>
              </a:rPr>
              <a:t>Мерседес педальный – </a:t>
            </a:r>
            <a:r>
              <a:rPr lang="ru-RU" smtClean="0"/>
              <a:t>велосипед.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12160" y="0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</a:rPr>
              <a:t>МОУ «</a:t>
            </a:r>
            <a:r>
              <a:rPr lang="ru-RU" sz="1400" dirty="0" err="1" smtClean="0">
                <a:solidFill>
                  <a:schemeClr val="bg1"/>
                </a:solidFill>
              </a:rPr>
              <a:t>Калевальская</a:t>
            </a:r>
            <a:r>
              <a:rPr lang="ru-RU" sz="1400" dirty="0" smtClean="0">
                <a:solidFill>
                  <a:schemeClr val="bg1"/>
                </a:solidFill>
              </a:rPr>
              <a:t> СОШ»</a:t>
            </a:r>
            <a:endParaRPr lang="ru-RU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Паронимы (фонетическая мимикрия)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263" indent="0">
              <a:buFont typeface="Wingdings 2" pitchFamily="18" charset="2"/>
              <a:buNone/>
            </a:pPr>
            <a:r>
              <a:rPr lang="ru-RU" smtClean="0">
                <a:solidFill>
                  <a:srgbClr val="FF0000"/>
                </a:solidFill>
              </a:rPr>
              <a:t>Степа – </a:t>
            </a:r>
            <a:r>
              <a:rPr lang="ru-RU" smtClean="0"/>
              <a:t>стипендия.</a:t>
            </a:r>
          </a:p>
          <a:p>
            <a:pPr marL="68263" indent="0">
              <a:buFont typeface="Wingdings 2" pitchFamily="18" charset="2"/>
              <a:buNone/>
            </a:pPr>
            <a:endParaRPr lang="ru-RU" smtClean="0"/>
          </a:p>
          <a:p>
            <a:pPr marL="68263" indent="0">
              <a:buFont typeface="Wingdings 2" pitchFamily="18" charset="2"/>
              <a:buNone/>
            </a:pPr>
            <a:r>
              <a:rPr lang="ru-RU" smtClean="0">
                <a:solidFill>
                  <a:srgbClr val="FF0000"/>
                </a:solidFill>
              </a:rPr>
              <a:t>Семочка –</a:t>
            </a:r>
            <a:r>
              <a:rPr lang="ru-RU" smtClean="0"/>
              <a:t> семинар.</a:t>
            </a:r>
          </a:p>
          <a:p>
            <a:pPr marL="68263" indent="0">
              <a:buFont typeface="Wingdings 2" pitchFamily="18" charset="2"/>
              <a:buNone/>
            </a:pPr>
            <a:endParaRPr lang="ru-RU" smtClean="0"/>
          </a:p>
          <a:p>
            <a:pPr marL="68263" indent="0">
              <a:buFont typeface="Wingdings 2" pitchFamily="18" charset="2"/>
              <a:buNone/>
            </a:pPr>
            <a:r>
              <a:rPr lang="ru-RU" smtClean="0">
                <a:solidFill>
                  <a:srgbClr val="FF0000"/>
                </a:solidFill>
              </a:rPr>
              <a:t>Валя –</a:t>
            </a:r>
            <a:r>
              <a:rPr lang="ru-RU" smtClean="0"/>
              <a:t> валюта.</a:t>
            </a:r>
          </a:p>
          <a:p>
            <a:pPr marL="68263" indent="0">
              <a:buFont typeface="Wingdings 2" pitchFamily="18" charset="2"/>
              <a:buNone/>
            </a:pPr>
            <a:endParaRPr lang="ru-RU" smtClean="0"/>
          </a:p>
          <a:p>
            <a:pPr marL="68263" indent="0">
              <a:buFont typeface="Wingdings 2" pitchFamily="18" charset="2"/>
              <a:buNone/>
            </a:pPr>
            <a:r>
              <a:rPr lang="ru-RU" smtClean="0">
                <a:solidFill>
                  <a:srgbClr val="FF0000"/>
                </a:solidFill>
              </a:rPr>
              <a:t>Шпора –</a:t>
            </a:r>
            <a:r>
              <a:rPr lang="ru-RU" smtClean="0"/>
              <a:t> шпаргалка.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12160" y="0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</a:rPr>
              <a:t>МОУ «</a:t>
            </a:r>
            <a:r>
              <a:rPr lang="ru-RU" sz="1400" dirty="0" err="1" smtClean="0">
                <a:solidFill>
                  <a:schemeClr val="bg1"/>
                </a:solidFill>
              </a:rPr>
              <a:t>Калевальская</a:t>
            </a:r>
            <a:r>
              <a:rPr lang="ru-RU" sz="1400" dirty="0" smtClean="0">
                <a:solidFill>
                  <a:schemeClr val="bg1"/>
                </a:solidFill>
              </a:rPr>
              <a:t> СОШ»</a:t>
            </a:r>
            <a:endParaRPr lang="ru-RU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Каламбурная подстановка.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263" indent="0">
              <a:buFont typeface="Wingdings 2" pitchFamily="18" charset="2"/>
              <a:buNone/>
            </a:pPr>
            <a:r>
              <a:rPr lang="ru-RU" smtClean="0">
                <a:solidFill>
                  <a:srgbClr val="FF0000"/>
                </a:solidFill>
              </a:rPr>
              <a:t>Бухарест – </a:t>
            </a:r>
            <a:r>
              <a:rPr lang="ru-RU" smtClean="0"/>
              <a:t>молодёжная вечеринка.</a:t>
            </a:r>
          </a:p>
          <a:p>
            <a:pPr marL="68263" indent="0">
              <a:buFont typeface="Wingdings 2" pitchFamily="18" charset="2"/>
              <a:buNone/>
            </a:pPr>
            <a:endParaRPr lang="ru-RU" smtClean="0"/>
          </a:p>
          <a:p>
            <a:pPr marL="68263" indent="0">
              <a:buFont typeface="Wingdings 2" pitchFamily="18" charset="2"/>
              <a:buNone/>
            </a:pPr>
            <a:r>
              <a:rPr lang="ru-RU" smtClean="0">
                <a:solidFill>
                  <a:srgbClr val="FF0000"/>
                </a:solidFill>
              </a:rPr>
              <a:t>Безбабье –</a:t>
            </a:r>
            <a:r>
              <a:rPr lang="ru-RU" smtClean="0"/>
              <a:t> безденежье.</a:t>
            </a:r>
          </a:p>
          <a:p>
            <a:pPr marL="68263" indent="0">
              <a:buFont typeface="Wingdings 2" pitchFamily="18" charset="2"/>
              <a:buNone/>
            </a:pPr>
            <a:endParaRPr lang="ru-RU" smtClean="0"/>
          </a:p>
          <a:p>
            <a:pPr marL="68263" indent="0">
              <a:buFont typeface="Wingdings 2" pitchFamily="18" charset="2"/>
              <a:buNone/>
            </a:pPr>
            <a:r>
              <a:rPr lang="ru-RU" smtClean="0">
                <a:solidFill>
                  <a:srgbClr val="FF0000"/>
                </a:solidFill>
              </a:rPr>
              <a:t>Лоханка – </a:t>
            </a:r>
            <a:r>
              <a:rPr lang="ru-RU" smtClean="0"/>
              <a:t>необеспеченная жизнь.</a:t>
            </a:r>
          </a:p>
          <a:p>
            <a:pPr marL="68263" indent="0">
              <a:buFont typeface="Wingdings 2" pitchFamily="18" charset="2"/>
              <a:buNone/>
            </a:pP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Эпентеза (вставка звука или слога).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263" indent="0">
              <a:buFont typeface="Wingdings 2" pitchFamily="18" charset="2"/>
              <a:buNone/>
            </a:pPr>
            <a:endParaRPr lang="ru-RU" smtClean="0"/>
          </a:p>
          <a:p>
            <a:pPr marL="68263" indent="0">
              <a:buFont typeface="Wingdings 2" pitchFamily="18" charset="2"/>
              <a:buNone/>
            </a:pPr>
            <a:r>
              <a:rPr lang="ru-RU" smtClean="0">
                <a:solidFill>
                  <a:srgbClr val="FF0000"/>
                </a:solidFill>
              </a:rPr>
              <a:t>Тачанка – </a:t>
            </a:r>
            <a:r>
              <a:rPr lang="ru-RU" smtClean="0"/>
              <a:t>такси, машина.</a:t>
            </a:r>
          </a:p>
          <a:p>
            <a:pPr marL="68263" indent="0">
              <a:buFont typeface="Wingdings 2" pitchFamily="18" charset="2"/>
              <a:buNone/>
            </a:pPr>
            <a:endParaRPr lang="ru-RU" smtClean="0"/>
          </a:p>
          <a:p>
            <a:pPr marL="68263" indent="0">
              <a:buFont typeface="Wingdings 2" pitchFamily="18" charset="2"/>
              <a:buNone/>
            </a:pPr>
            <a:r>
              <a:rPr lang="ru-RU" smtClean="0">
                <a:solidFill>
                  <a:srgbClr val="FF0000"/>
                </a:solidFill>
              </a:rPr>
              <a:t>Шпалера –</a:t>
            </a:r>
            <a:r>
              <a:rPr lang="ru-RU" smtClean="0"/>
              <a:t> высокий, худой человек.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12160" y="0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</a:rPr>
              <a:t>МОУ «</a:t>
            </a:r>
            <a:r>
              <a:rPr lang="ru-RU" sz="1400" dirty="0" err="1" smtClean="0">
                <a:solidFill>
                  <a:schemeClr val="bg1"/>
                </a:solidFill>
              </a:rPr>
              <a:t>Калевальская</a:t>
            </a:r>
            <a:r>
              <a:rPr lang="ru-RU" sz="1400" dirty="0" smtClean="0">
                <a:solidFill>
                  <a:schemeClr val="bg1"/>
                </a:solidFill>
              </a:rPr>
              <a:t> СОШ»</a:t>
            </a:r>
            <a:endParaRPr lang="ru-RU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2988" y="1557338"/>
            <a:ext cx="6777037" cy="4275137"/>
          </a:xfrm>
        </p:spPr>
        <p:txBody>
          <a:bodyPr>
            <a:normAutofit/>
          </a:bodyPr>
          <a:lstStyle/>
          <a:p>
            <a:pPr marL="68263" indent="0" algn="ctr">
              <a:buFont typeface="Wingdings 2" pitchFamily="18" charset="2"/>
              <a:buNone/>
            </a:pPr>
            <a:r>
              <a:rPr lang="ru-RU" sz="2800" dirty="0" smtClean="0">
                <a:solidFill>
                  <a:srgbClr val="74A510"/>
                </a:solidFill>
              </a:rPr>
              <a:t>Вывод</a:t>
            </a:r>
            <a:endParaRPr lang="ru-RU" sz="2800" dirty="0" smtClean="0">
              <a:solidFill>
                <a:srgbClr val="74A510"/>
              </a:solidFill>
            </a:endParaRPr>
          </a:p>
          <a:p>
            <a:pPr marL="68263" indent="0">
              <a:buFont typeface="Wingdings 2" pitchFamily="18" charset="2"/>
              <a:buNone/>
            </a:pPr>
            <a:r>
              <a:rPr lang="ru-RU" dirty="0" smtClean="0"/>
              <a:t>    Таким образом, молодёжному сленгу характерно определённое лексическое богатство. В нём имеются:</a:t>
            </a:r>
          </a:p>
          <a:p>
            <a:pPr marL="68263" indent="0"/>
            <a:r>
              <a:rPr lang="ru-RU" dirty="0" smtClean="0"/>
              <a:t>Синонимы</a:t>
            </a:r>
          </a:p>
          <a:p>
            <a:pPr marL="68263" indent="0"/>
            <a:r>
              <a:rPr lang="ru-RU" dirty="0" smtClean="0"/>
              <a:t>Омонимы</a:t>
            </a:r>
          </a:p>
          <a:p>
            <a:pPr marL="68263" indent="0"/>
            <a:r>
              <a:rPr lang="ru-RU" dirty="0" smtClean="0"/>
              <a:t>Фразеологизмы</a:t>
            </a:r>
          </a:p>
          <a:p>
            <a:pPr marL="68263" indent="0"/>
            <a:r>
              <a:rPr lang="ru-RU" dirty="0" smtClean="0"/>
              <a:t>Многозначные слова</a:t>
            </a:r>
            <a:endParaRPr lang="ru-RU" dirty="0" smtClean="0">
              <a:latin typeface="Arial" charset="0"/>
            </a:endParaRPr>
          </a:p>
          <a:p>
            <a:pPr marL="68263" indent="0"/>
            <a:r>
              <a:rPr lang="ru-RU" dirty="0" smtClean="0">
                <a:latin typeface="Arial" charset="0"/>
              </a:rPr>
              <a:t>И некоторые средства речевой выразительности.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12160" y="0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</a:rPr>
              <a:t>МОУ «</a:t>
            </a:r>
            <a:r>
              <a:rPr lang="ru-RU" sz="1400" dirty="0" err="1" smtClean="0">
                <a:solidFill>
                  <a:schemeClr val="bg1"/>
                </a:solidFill>
              </a:rPr>
              <a:t>Калевальская</a:t>
            </a:r>
            <a:r>
              <a:rPr lang="ru-RU" sz="1400" dirty="0" smtClean="0">
                <a:solidFill>
                  <a:schemeClr val="bg1"/>
                </a:solidFill>
              </a:rPr>
              <a:t> СОШ»</a:t>
            </a:r>
            <a:endParaRPr lang="ru-RU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Источники информации:</a:t>
            </a:r>
          </a:p>
        </p:txBody>
      </p:sp>
      <p:sp>
        <p:nvSpPr>
          <p:cNvPr id="18435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263" indent="0">
              <a:buFont typeface="Wingdings 2" pitchFamily="18" charset="2"/>
              <a:buNone/>
            </a:pPr>
            <a:r>
              <a:rPr lang="en-US" smtClean="0">
                <a:hlinkClick r:id="rId2"/>
              </a:rPr>
              <a:t>http://www.skazanul.ru/slova/molodezhnyi-sleng</a:t>
            </a:r>
            <a:endParaRPr lang="ru-RU" smtClean="0"/>
          </a:p>
          <a:p>
            <a:pPr marL="68263" indent="0">
              <a:buFont typeface="Wingdings 2" pitchFamily="18" charset="2"/>
              <a:buNone/>
            </a:pPr>
            <a:r>
              <a:rPr lang="en-US" smtClean="0">
                <a:hlinkClick r:id="rId3"/>
              </a:rPr>
              <a:t>http://studentbank.ru/view.php?id=30268&amp;p=1</a:t>
            </a:r>
            <a:endParaRPr lang="ru-RU" smtClean="0"/>
          </a:p>
        </p:txBody>
      </p:sp>
      <p:sp>
        <p:nvSpPr>
          <p:cNvPr id="18437" name="AutoShape 5">
            <a:hlinkClick r:id="rId4" action="ppaction://hlinkpres?slideindex=4&amp;slidetitle=Слайд 4" highlightClick="1"/>
          </p:cNvPr>
          <p:cNvSpPr>
            <a:spLocks noChangeArrowheads="1"/>
          </p:cNvSpPr>
          <p:nvPr/>
        </p:nvSpPr>
        <p:spPr bwMode="auto">
          <a:xfrm>
            <a:off x="1187450" y="5157788"/>
            <a:ext cx="1042988" cy="1042987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6012160" y="0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</a:rPr>
              <a:t>МОУ «</a:t>
            </a:r>
            <a:r>
              <a:rPr lang="ru-RU" sz="1400" dirty="0" err="1" smtClean="0">
                <a:solidFill>
                  <a:schemeClr val="bg1"/>
                </a:solidFill>
              </a:rPr>
              <a:t>Калевальская</a:t>
            </a:r>
            <a:r>
              <a:rPr lang="ru-RU" sz="1400" dirty="0" smtClean="0">
                <a:solidFill>
                  <a:schemeClr val="bg1"/>
                </a:solidFill>
              </a:rPr>
              <a:t> СОШ»</a:t>
            </a:r>
            <a:endParaRPr lang="ru-RU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344</TotalTime>
  <Words>730</Words>
  <Application>Microsoft Office PowerPoint</Application>
  <PresentationFormat>Экран (4:3)</PresentationFormat>
  <Paragraphs>98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Century Gothic</vt:lpstr>
      <vt:lpstr>Arial</vt:lpstr>
      <vt:lpstr>Wingdings 2</vt:lpstr>
      <vt:lpstr>Calibri</vt:lpstr>
      <vt:lpstr>Остин</vt:lpstr>
      <vt:lpstr>Лексическое богатство молодёжного сленга Презентацию подготовили ученицы 10А класса: Никитина Соня Сухорукова Саша Ананич Регина Лаврик Настя.</vt:lpstr>
      <vt:lpstr>Задачи исследования:</vt:lpstr>
      <vt:lpstr>Слайд 3</vt:lpstr>
      <vt:lpstr>Слайд 4</vt:lpstr>
      <vt:lpstr>Многозначные слова</vt:lpstr>
      <vt:lpstr>Фразеологизмы </vt:lpstr>
      <vt:lpstr>Омонимы</vt:lpstr>
      <vt:lpstr>Метафоры.</vt:lpstr>
      <vt:lpstr>Метонимии.</vt:lpstr>
      <vt:lpstr>Паронимы (фонетическая мимикрия)</vt:lpstr>
      <vt:lpstr>Каламбурная подстановка.</vt:lpstr>
      <vt:lpstr>Эпентеза (вставка звука или слога).</vt:lpstr>
      <vt:lpstr>Слайд 13</vt:lpstr>
      <vt:lpstr>Источники информации:</vt:lpstr>
    </vt:vector>
  </TitlesOfParts>
  <Company>*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Алексей</dc:creator>
  <cp:lastModifiedBy>samsung</cp:lastModifiedBy>
  <cp:revision>22</cp:revision>
  <dcterms:created xsi:type="dcterms:W3CDTF">2011-12-13T12:49:23Z</dcterms:created>
  <dcterms:modified xsi:type="dcterms:W3CDTF">2014-09-10T19:16:24Z</dcterms:modified>
</cp:coreProperties>
</file>