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65" r:id="rId3"/>
    <p:sldId id="257" r:id="rId4"/>
    <p:sldId id="258" r:id="rId5"/>
    <p:sldId id="259" r:id="rId6"/>
    <p:sldId id="263" r:id="rId7"/>
    <p:sldId id="267" r:id="rId8"/>
    <p:sldId id="261" r:id="rId9"/>
    <p:sldId id="262" r:id="rId10"/>
    <p:sldId id="270" r:id="rId11"/>
    <p:sldId id="272" r:id="rId12"/>
    <p:sldId id="273" r:id="rId13"/>
    <p:sldId id="275" r:id="rId14"/>
    <p:sldId id="276" r:id="rId15"/>
    <p:sldId id="271" r:id="rId16"/>
    <p:sldId id="264" r:id="rId17"/>
    <p:sldId id="266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99CC00"/>
    <a:srgbClr val="3366CC"/>
    <a:srgbClr val="FF9933"/>
    <a:srgbClr val="CC3300"/>
    <a:srgbClr val="0066CC"/>
    <a:srgbClr val="66FFFF"/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56" autoAdjust="0"/>
    <p:restoredTop sz="93548" autoAdjust="0"/>
  </p:normalViewPr>
  <p:slideViewPr>
    <p:cSldViewPr>
      <p:cViewPr varScale="1">
        <p:scale>
          <a:sx n="68" d="100"/>
          <a:sy n="68" d="100"/>
        </p:scale>
        <p:origin x="-14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5129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dt" sz="quarter" idx="10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7B84A-A096-45E0-BA44-84315A29E6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TextBox 13"/>
          <p:cNvSpPr txBox="1"/>
          <p:nvPr userDrawn="1"/>
        </p:nvSpPr>
        <p:spPr>
          <a:xfrm>
            <a:off x="179512" y="44624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10-А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C27B3-0384-4575-A1A3-B4C4643084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F46C1-CCD1-46E3-802D-9DEEDDCE58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5BC7F-D37B-471A-B437-8EE7BB0ACE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583DB-75EF-4DA7-989C-61D1B1FBBE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28229-DFF4-43DD-AD1E-90C67D12D5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41223-805D-43DF-9468-942A04A097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BB8F2-0BA4-45FC-9D99-B5BEB8269C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A41D8-0C0B-4A35-AB9B-C60F18B032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FB29C-12D0-44E1-86C7-35CE09AF73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18AA1-3F8E-44AF-AE26-6B15EFF689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4099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01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02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04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05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41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30A6A756-2738-45FB-96BC-79AE3FCA82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110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548680"/>
            <a:ext cx="8385175" cy="1127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111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179512" y="0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10-А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ransition spd="med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3%D0%B0%D0%B7%D0%B5%D1%82%D0%B0" TargetMode="External"/><Relationship Id="rId7" Type="http://schemas.openxmlformats.org/officeDocument/2006/relationships/hyperlink" Target="http://ru.wikipedia.org/wiki/%D0%98%D0%BD%D1%82%D0%B5%D1%80%D0%BD%D0%B5%D1%82" TargetMode="External"/><Relationship Id="rId2" Type="http://schemas.openxmlformats.org/officeDocument/2006/relationships/hyperlink" Target="http://ru.wikipedia.org/wiki/%D0%A8%D0%B8%D1%80%D0%BE%D0%BA%D0%BE%D0%B2%D0%B5%D1%89%D0%B0%D1%82%D0%B5%D0%BB%D1%8C%D0%BD%D1%8B%D0%B9_%D0%BA%D0%B0%D0%BD%D0%B0%D0%BB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A0%D0%B0%D0%B4%D0%B8%D0%BE%D0%B2%D0%B5%D1%89%D0%B0%D0%BD%D0%B8%D0%B5" TargetMode="External"/><Relationship Id="rId5" Type="http://schemas.openxmlformats.org/officeDocument/2006/relationships/hyperlink" Target="http://ru.wikipedia.org/wiki/%D0%A2%D0%B5%D0%BB%D0%B5%D0%B2%D0%B8%D0%B4%D0%B5%D0%BD%D0%B8%D0%B5" TargetMode="External"/><Relationship Id="rId4" Type="http://schemas.openxmlformats.org/officeDocument/2006/relationships/hyperlink" Target="http://ru.wikipedia.org/wiki/%D0%96%D1%83%D1%80%D0%BD%D0%B0%D0%BB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&#1091;&#1088;&#1086;&#1082;-&#1089;&#1083;&#1077;&#1085;&#1075;,&#1045;.&#1069;.1.pp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 sz="quarter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800" dirty="0" smtClean="0"/>
              <a:t>Молодежный сленг </a:t>
            </a:r>
            <a:br>
              <a:rPr lang="ru-RU" sz="4800" dirty="0" smtClean="0"/>
            </a:br>
            <a:r>
              <a:rPr lang="ru-RU" sz="4800" dirty="0" smtClean="0"/>
              <a:t>           и    </a:t>
            </a:r>
            <a:r>
              <a:rPr lang="ru-RU" sz="8000" dirty="0" smtClean="0"/>
              <a:t>СМИ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sz="quarter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000" b="1" u="sng" smtClean="0">
                <a:solidFill>
                  <a:srgbClr val="660066"/>
                </a:solidFill>
              </a:rPr>
              <a:t>Авторы:    </a:t>
            </a:r>
          </a:p>
          <a:p>
            <a:pPr eaLnBrk="1" hangingPunct="1">
              <a:lnSpc>
                <a:spcPct val="80000"/>
              </a:lnSpc>
            </a:pPr>
            <a:endParaRPr lang="ru-RU" sz="2000" b="1" u="sng" smtClean="0">
              <a:solidFill>
                <a:srgbClr val="660066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sz="2000" b="1" smtClean="0">
                <a:solidFill>
                  <a:srgbClr val="660066"/>
                </a:solidFill>
              </a:rPr>
              <a:t>Петров Вячеслав Иванович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b="1" smtClean="0">
                <a:solidFill>
                  <a:srgbClr val="660066"/>
                </a:solidFill>
              </a:rPr>
              <a:t>Лесонен Антон Александрович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b="1" smtClean="0">
                <a:solidFill>
                  <a:srgbClr val="660066"/>
                </a:solidFill>
              </a:rPr>
              <a:t>Шмелёв Алексей Николаевич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b="1" smtClean="0">
                <a:solidFill>
                  <a:srgbClr val="660066"/>
                </a:solidFill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2" y="76562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10-А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0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0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0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smtClean="0"/>
              <a:t>Задача</a:t>
            </a:r>
            <a:r>
              <a:rPr lang="ru-RU" smtClean="0">
                <a:latin typeface="Arial" charset="0"/>
              </a:rPr>
              <a:t> исследования:</a:t>
            </a:r>
          </a:p>
        </p:txBody>
      </p:sp>
      <p:sp>
        <p:nvSpPr>
          <p:cNvPr id="1843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539750" y="1700213"/>
            <a:ext cx="8007350" cy="3024187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defRPr/>
            </a:pPr>
            <a:r>
              <a:rPr lang="ru-RU" sz="2000" i="1" dirty="0" smtClean="0">
                <a:solidFill>
                  <a:srgbClr val="660066"/>
                </a:solidFill>
              </a:rPr>
              <a:t> </a:t>
            </a:r>
            <a:r>
              <a:rPr lang="ru-RU" sz="4400" i="1" dirty="0" smtClean="0">
                <a:solidFill>
                  <a:srgbClr val="660066"/>
                </a:solidFill>
              </a:rPr>
              <a:t>Используют ли  средства массовой информации молодёжный сленг?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ru-RU" sz="4400" i="1" dirty="0" smtClean="0">
                <a:solidFill>
                  <a:srgbClr val="660066"/>
                </a:solidFill>
              </a:rPr>
              <a:t>С чем это связано? Как к этому относиться?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504" y="76562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10-А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8313" y="0"/>
            <a:ext cx="8385175" cy="1431925"/>
          </a:xfrm>
        </p:spPr>
        <p:txBody>
          <a:bodyPr/>
          <a:lstStyle/>
          <a:p>
            <a:pPr eaLnBrk="1" hangingPunct="1">
              <a:defRPr/>
            </a:pPr>
            <a:r>
              <a:rPr lang="ru-RU" sz="5400" smtClean="0"/>
              <a:t>  </a:t>
            </a:r>
            <a:r>
              <a:rPr lang="ru-RU" sz="5400" smtClean="0">
                <a:latin typeface="Arial" charset="0"/>
              </a:rPr>
              <a:t> </a:t>
            </a:r>
          </a:p>
        </p:txBody>
      </p:sp>
      <p:sp>
        <p:nvSpPr>
          <p:cNvPr id="717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412776"/>
            <a:ext cx="9144000" cy="4869160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>
                <a:solidFill>
                  <a:srgbClr val="660066"/>
                </a:solidFill>
              </a:rPr>
              <a:t>   </a:t>
            </a:r>
            <a:r>
              <a:rPr lang="ru-RU" b="1" dirty="0" smtClean="0">
                <a:solidFill>
                  <a:schemeClr val="tx2"/>
                </a:solidFill>
              </a:rPr>
              <a:t>Под молодежным сленгом</a:t>
            </a:r>
            <a:r>
              <a:rPr lang="ru-RU" b="1" dirty="0" smtClean="0">
                <a:solidFill>
                  <a:srgbClr val="660066"/>
                </a:solidFill>
              </a:rPr>
              <a:t> понимается совокупность постоянно трансформирующихся языковых средств высокой экспрессивной силы, </a:t>
            </a:r>
          </a:p>
          <a:p>
            <a:pPr eaLnBrk="1" hangingPunct="1">
              <a:defRPr/>
            </a:pPr>
            <a:r>
              <a:rPr lang="ru-RU" b="1" dirty="0" smtClean="0">
                <a:solidFill>
                  <a:srgbClr val="660066"/>
                </a:solidFill>
              </a:rPr>
              <a:t>которые используются в общении молодыми людьми, состоящими в фамильярных, дружеских отношениях. </a:t>
            </a:r>
          </a:p>
          <a:p>
            <a:pPr eaLnBrk="1" hangingPunct="1">
              <a:defRPr/>
            </a:pPr>
            <a:r>
              <a:rPr lang="ru-RU" b="1" dirty="0" smtClean="0">
                <a:solidFill>
                  <a:srgbClr val="660066"/>
                </a:solidFill>
              </a:rPr>
              <a:t>Носителями сленга являются, как правило</a:t>
            </a:r>
            <a:r>
              <a:rPr lang="ru-RU" dirty="0" smtClean="0">
                <a:solidFill>
                  <a:srgbClr val="660066"/>
                </a:solidFill>
              </a:rPr>
              <a:t>, </a:t>
            </a:r>
            <a:r>
              <a:rPr lang="ru-RU" b="1" dirty="0" smtClean="0">
                <a:solidFill>
                  <a:srgbClr val="660066"/>
                </a:solidFill>
              </a:rPr>
              <a:t>люди 12 - 30 лет.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2" y="148570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10-А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250825" y="765423"/>
            <a:ext cx="8642350" cy="597594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dirty="0" smtClean="0">
                <a:solidFill>
                  <a:srgbClr val="CC3300"/>
                </a:solidFill>
              </a:rPr>
              <a:t>    </a:t>
            </a:r>
            <a:r>
              <a:rPr lang="ru-RU" dirty="0" smtClean="0">
                <a:solidFill>
                  <a:srgbClr val="660066"/>
                </a:solidFill>
              </a:rPr>
              <a:t>Сленг</a:t>
            </a:r>
            <a:r>
              <a:rPr lang="ru-RU" dirty="0" smtClean="0">
                <a:solidFill>
                  <a:srgbClr val="CC3300"/>
                </a:solidFill>
              </a:rPr>
              <a:t> </a:t>
            </a:r>
            <a:r>
              <a:rPr lang="ru-RU" dirty="0" smtClean="0">
                <a:solidFill>
                  <a:schemeClr val="tx2"/>
                </a:solidFill>
              </a:rPr>
              <a:t>охватывает практически все области жизни,</a:t>
            </a:r>
            <a:r>
              <a:rPr lang="ru-RU" dirty="0" smtClean="0">
                <a:solidFill>
                  <a:srgbClr val="CC3300"/>
                </a:solidFill>
              </a:rPr>
              <a:t> </a:t>
            </a:r>
            <a:r>
              <a:rPr lang="ru-RU" dirty="0" smtClean="0">
                <a:solidFill>
                  <a:srgbClr val="660066"/>
                </a:solidFill>
              </a:rPr>
              <a:t>описывает практически все ситуации, поскольку сленговое слово рождается как результат эмоционального отношения говорящего к предмету</a:t>
            </a:r>
            <a:r>
              <a:rPr lang="ru-RU" dirty="0" smtClean="0">
                <a:solidFill>
                  <a:srgbClr val="CC3300"/>
                </a:solidFill>
              </a:rPr>
              <a:t> </a:t>
            </a:r>
            <a:r>
              <a:rPr lang="ru-RU" dirty="0" smtClean="0">
                <a:solidFill>
                  <a:srgbClr val="660066"/>
                </a:solidFill>
              </a:rPr>
              <a:t>разговора.</a:t>
            </a:r>
            <a:r>
              <a:rPr lang="ru-RU" dirty="0" smtClean="0">
                <a:solidFill>
                  <a:srgbClr val="CC3300"/>
                </a:solidFill>
              </a:rPr>
              <a:t> </a:t>
            </a:r>
            <a:r>
              <a:rPr lang="ru-RU" dirty="0" smtClean="0">
                <a:solidFill>
                  <a:schemeClr val="tx2"/>
                </a:solidFill>
              </a:rPr>
              <a:t>Сленг - это постоянное словотворчество, в основе которого лежит принцип языковой игры.</a:t>
            </a:r>
            <a:r>
              <a:rPr lang="ru-RU" dirty="0" smtClean="0">
                <a:solidFill>
                  <a:srgbClr val="CC3300"/>
                </a:solidFill>
              </a:rPr>
              <a:t> </a:t>
            </a:r>
            <a:r>
              <a:rPr lang="ru-RU" dirty="0" smtClean="0">
                <a:solidFill>
                  <a:srgbClr val="660066"/>
                </a:solidFill>
              </a:rPr>
              <a:t>Нередко именно комический, игровой эффект является главным в сленговом тексте. Ведь</a:t>
            </a:r>
            <a:r>
              <a:rPr lang="ru-RU" dirty="0" smtClean="0">
                <a:solidFill>
                  <a:srgbClr val="CC3300"/>
                </a:solidFill>
              </a:rPr>
              <a:t> </a:t>
            </a:r>
            <a:r>
              <a:rPr lang="ru-RU" dirty="0" smtClean="0">
                <a:solidFill>
                  <a:schemeClr val="tx2"/>
                </a:solidFill>
              </a:rPr>
              <a:t>молодому человеку важно не только "что сказать", но и "как сказать", чтобы быть интересным рассказчиком</a:t>
            </a:r>
            <a:r>
              <a:rPr lang="ru-RU" dirty="0" smtClean="0">
                <a:solidFill>
                  <a:srgbClr val="CC3300"/>
                </a:solidFill>
              </a:rPr>
              <a:t>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9512" y="76562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10-А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548680"/>
            <a:ext cx="9540875" cy="1431925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СМИ </a:t>
            </a:r>
            <a:r>
              <a:rPr lang="ru-RU" dirty="0" smtClean="0"/>
              <a:t>(средства массовой                       информации)</a:t>
            </a:r>
          </a:p>
        </p:txBody>
      </p:sp>
      <p:sp>
        <p:nvSpPr>
          <p:cNvPr id="921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2492301"/>
            <a:ext cx="9144000" cy="3817019"/>
          </a:xfrm>
          <a:ln>
            <a:solidFill>
              <a:schemeClr val="tx1"/>
            </a:solidFill>
          </a:ln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2800" b="1" dirty="0" smtClean="0">
                <a:solidFill>
                  <a:srgbClr val="FF0066"/>
                </a:solidFill>
              </a:rPr>
              <a:t> </a:t>
            </a:r>
            <a:r>
              <a:rPr lang="ru-RU" sz="2800" b="1" dirty="0" smtClean="0">
                <a:solidFill>
                  <a:srgbClr val="FF0066"/>
                </a:solidFill>
              </a:rPr>
              <a:t>СМИ  </a:t>
            </a:r>
            <a:r>
              <a:rPr lang="ru-RU" sz="2800" dirty="0" smtClean="0">
                <a:solidFill>
                  <a:srgbClr val="FF0066"/>
                </a:solidFill>
              </a:rPr>
              <a:t>понимается как средство донесения информации (словесной, звуковой, визуальной) по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>
                <a:solidFill>
                  <a:srgbClr val="FF0066"/>
                </a:solidFill>
              </a:rPr>
              <a:t>принципу </a:t>
            </a:r>
            <a:r>
              <a:rPr lang="ru-RU" sz="2800" dirty="0" smtClean="0">
                <a:solidFill>
                  <a:srgbClr val="FF0066"/>
                </a:solidFill>
                <a:hlinkClick r:id="rId2" tooltip="Широковещательный канал"/>
              </a:rPr>
              <a:t>широковещательного канала</a:t>
            </a:r>
            <a:r>
              <a:rPr lang="ru-RU" sz="2800" dirty="0" smtClean="0">
                <a:solidFill>
                  <a:srgbClr val="FF0066"/>
                </a:solidFill>
              </a:rPr>
              <a:t>, охватывающее большую аудиторию и действующее на постоянной основе.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>
                <a:solidFill>
                  <a:srgbClr val="660066"/>
                </a:solidFill>
              </a:rPr>
              <a:t>К СМИ относятся: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>
                <a:solidFill>
                  <a:srgbClr val="660066"/>
                </a:solidFill>
              </a:rPr>
              <a:t>Печатные издания: </a:t>
            </a:r>
            <a:r>
              <a:rPr lang="ru-RU" sz="2800" dirty="0" smtClean="0">
                <a:solidFill>
                  <a:srgbClr val="660066"/>
                </a:solidFill>
                <a:hlinkClick r:id="rId3" tooltip="Газета"/>
              </a:rPr>
              <a:t>газеты</a:t>
            </a:r>
            <a:r>
              <a:rPr lang="ru-RU" sz="2800" dirty="0" smtClean="0">
                <a:solidFill>
                  <a:srgbClr val="660066"/>
                </a:solidFill>
              </a:rPr>
              <a:t>, </a:t>
            </a:r>
            <a:r>
              <a:rPr lang="ru-RU" sz="2800" dirty="0" smtClean="0">
                <a:solidFill>
                  <a:srgbClr val="660066"/>
                </a:solidFill>
                <a:hlinkClick r:id="rId4" tooltip="Журнал"/>
              </a:rPr>
              <a:t>журналы</a:t>
            </a:r>
            <a:endParaRPr lang="ru-RU" sz="2800" dirty="0" smtClean="0">
              <a:solidFill>
                <a:srgbClr val="660066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>
                <a:solidFill>
                  <a:srgbClr val="660066"/>
                </a:solidFill>
              </a:rPr>
              <a:t>Электронные СМИ: </a:t>
            </a:r>
            <a:r>
              <a:rPr lang="ru-RU" sz="2800" dirty="0" smtClean="0">
                <a:solidFill>
                  <a:srgbClr val="660066"/>
                </a:solidFill>
                <a:hlinkClick r:id="rId5" tooltip="Телевидение"/>
              </a:rPr>
              <a:t>телевидение</a:t>
            </a:r>
            <a:r>
              <a:rPr lang="ru-RU" sz="2800" dirty="0" smtClean="0">
                <a:solidFill>
                  <a:srgbClr val="0066CC"/>
                </a:solidFill>
              </a:rPr>
              <a:t>, </a:t>
            </a:r>
            <a:r>
              <a:rPr lang="ru-RU" sz="2800" dirty="0" smtClean="0">
                <a:solidFill>
                  <a:srgbClr val="0066CC"/>
                </a:solidFill>
                <a:hlinkClick r:id="rId6" tooltip="Радиовещание"/>
              </a:rPr>
              <a:t>радио</a:t>
            </a:r>
            <a:r>
              <a:rPr lang="ru-RU" sz="2800" dirty="0" smtClean="0">
                <a:solidFill>
                  <a:srgbClr val="0066CC"/>
                </a:solidFill>
              </a:rPr>
              <a:t>, </a:t>
            </a:r>
            <a:r>
              <a:rPr lang="ru-RU" sz="2800" dirty="0" smtClean="0">
                <a:solidFill>
                  <a:schemeClr val="hlink"/>
                </a:solidFill>
              </a:rPr>
              <a:t>И</a:t>
            </a:r>
            <a:r>
              <a:rPr lang="ru-RU" sz="2800" dirty="0" smtClean="0">
                <a:solidFill>
                  <a:srgbClr val="0066CC"/>
                </a:solidFill>
                <a:hlinkClick r:id="rId7" tooltip="Интернет"/>
              </a:rPr>
              <a:t>нтернет</a:t>
            </a:r>
            <a:r>
              <a:rPr lang="ru-RU" sz="2800" dirty="0" smtClean="0">
                <a:solidFill>
                  <a:srgbClr val="0066CC"/>
                </a:solidFill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2" y="148570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10-А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2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1"/>
      <p:bldP spid="9219" grpId="1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95536" y="1276995"/>
            <a:ext cx="8385175" cy="1431925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Молодёжный</a:t>
            </a:r>
            <a:r>
              <a:rPr lang="ru-RU" sz="4000" b="0" dirty="0" smtClean="0"/>
              <a:t> сленг и его отражение в современных СМИ</a:t>
            </a:r>
            <a:br>
              <a:rPr lang="ru-RU" sz="4000" b="0" dirty="0" smtClean="0"/>
            </a:br>
            <a:endParaRPr lang="ru-RU" sz="4000" b="0" dirty="0" smtClean="0"/>
          </a:p>
        </p:txBody>
      </p:sp>
      <p:sp>
        <p:nvSpPr>
          <p:cNvPr id="1536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9388" y="2894582"/>
            <a:ext cx="8572500" cy="5214938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400" dirty="0" smtClean="0">
                <a:effectLst/>
              </a:rPr>
              <a:t>    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Молодёжный сленг - это такая речь, имеющая множество подтекстов, часто непристойного свойства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, которая 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может использоваться только в неформальном общении равного с равным. </a:t>
            </a:r>
            <a:endParaRPr lang="ru-RU" sz="2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   Сленг имеет довольно строгие границы уместности и адекватности. Именно поэтому его появление в средствах массовой информации "вызывает неоднозначную реакцию: люди, привыкшие быть с газетой "на Вы", категорически не приемлют эту тенденцию". А молодежи, которая видит в прессе и на телеэкране "свою тусовку", напротив, приятно чувствовать себя причастной к освещаемым событиям</a:t>
            </a:r>
            <a:r>
              <a:rPr lang="ru-RU" sz="24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2" y="148570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10-А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2"/>
      <p:bldP spid="15363" grpI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7544" y="692696"/>
            <a:ext cx="8385175" cy="1127720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Сленг, </a:t>
            </a:r>
            <a:r>
              <a:rPr lang="ru-RU" dirty="0" err="1" smtClean="0"/>
              <a:t>изпользуемый</a:t>
            </a:r>
            <a:r>
              <a:rPr lang="ru-RU" dirty="0" smtClean="0"/>
              <a:t>  в рекламах:</a:t>
            </a:r>
          </a:p>
        </p:txBody>
      </p:sp>
      <p:sp>
        <p:nvSpPr>
          <p:cNvPr id="2048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700808"/>
            <a:ext cx="9144000" cy="521493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1600" b="1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«Сникерс». «Не тормози, 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сникерсни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!»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Тормозить - 1)останавливаться; 2) не понимать, не догадываться, отупевать, обалдевать.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000" b="1" dirty="0" smtClean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«Финт» - для тех, кто вправду крут!»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Разговорное слово «крутой» развивает в современной речевой практике новые, по сравнению с литературным аналогом, значения. Крутой - особенный, выдающийся, неординарный, обладающий какими-либо специфическими качествами.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000" b="1" dirty="0" smtClean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Конкурс от батончика «Пикник»: «В подарок классные наушники-радио!»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Классный - отличный, прекрасный.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000" b="1" dirty="0" smtClean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Конфеты «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М&amp;Мs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»: «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Суперупаковка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- веселая тусовка!»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Молодежное слово «тусовка» следует понимать как «мероприятие, собрание, предполагающее неформальное общение». [http://www.dv-reclama.ru/]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2" y="148570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10-А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0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0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836712"/>
            <a:ext cx="9144000" cy="602128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ru-RU" sz="3600" b="1" dirty="0" smtClean="0"/>
          </a:p>
          <a:p>
            <a:pPr eaLnBrk="1" hangingPunct="1">
              <a:buFont typeface="Wingdings" pitchFamily="2" charset="2"/>
              <a:buNone/>
            </a:pPr>
            <a:r>
              <a:rPr lang="ru-RU" sz="3600" b="1" dirty="0" smtClean="0"/>
              <a:t>  </a:t>
            </a:r>
            <a:r>
              <a:rPr lang="ru-RU" sz="3600" b="1" i="1" u="sng" dirty="0" smtClean="0">
                <a:solidFill>
                  <a:srgbClr val="FF0000"/>
                </a:solidFill>
              </a:rPr>
              <a:t>Дмитрий Медведев</a:t>
            </a:r>
            <a:r>
              <a:rPr lang="ru-RU" sz="3600" b="1" i="1" u="sng" dirty="0" smtClean="0"/>
              <a:t>:</a:t>
            </a:r>
          </a:p>
          <a:p>
            <a:pPr eaLnBrk="1" hangingPunct="1">
              <a:buFont typeface="Wingdings" pitchFamily="2" charset="2"/>
              <a:buNone/>
            </a:pPr>
            <a:endParaRPr lang="ru-RU" sz="3600" b="1" dirty="0" smtClean="0"/>
          </a:p>
          <a:p>
            <a:pPr eaLnBrk="1" hangingPunct="1">
              <a:buFont typeface="Wingdings" pitchFamily="2" charset="2"/>
              <a:buNone/>
            </a:pPr>
            <a:r>
              <a:rPr lang="ru-RU" b="1" u="sng" dirty="0" smtClean="0">
                <a:solidFill>
                  <a:srgbClr val="00B0F0"/>
                </a:solidFill>
              </a:rPr>
              <a:t> </a:t>
            </a:r>
            <a:r>
              <a:rPr lang="ru-RU" b="1" dirty="0" smtClean="0">
                <a:solidFill>
                  <a:schemeClr val="tx2"/>
                </a:solidFill>
              </a:rPr>
              <a:t>«У </a:t>
            </a:r>
            <a:r>
              <a:rPr lang="ru-RU" b="1" dirty="0" smtClean="0">
                <a:solidFill>
                  <a:schemeClr val="tx2"/>
                </a:solidFill>
              </a:rPr>
              <a:t>грузинского руководства </a:t>
            </a:r>
            <a:r>
              <a:rPr lang="ru-RU" b="1" u="sng" dirty="0" smtClean="0">
                <a:solidFill>
                  <a:schemeClr val="tx2"/>
                </a:solidFill>
              </a:rPr>
              <a:t>«крышу снесло</a:t>
            </a:r>
            <a:r>
              <a:rPr lang="ru-RU" b="1" u="sng" dirty="0" smtClean="0">
                <a:solidFill>
                  <a:schemeClr val="tx2"/>
                </a:solidFill>
              </a:rPr>
              <a:t>»»</a:t>
            </a:r>
            <a:r>
              <a:rPr lang="ru-RU" b="1" dirty="0" smtClean="0">
                <a:solidFill>
                  <a:schemeClr val="tx2"/>
                </a:solidFill>
              </a:rPr>
              <a:t> </a:t>
            </a:r>
            <a:r>
              <a:rPr lang="ru-RU" sz="2000" b="1" i="1" dirty="0" smtClean="0">
                <a:solidFill>
                  <a:schemeClr val="tx2"/>
                </a:solidFill>
                <a:latin typeface="Times New Roman" pitchFamily="18" charset="0"/>
              </a:rPr>
              <a:t>(о решении Михаила </a:t>
            </a:r>
            <a:r>
              <a:rPr lang="ru-RU" sz="2000" b="1" i="1" dirty="0" err="1" smtClean="0">
                <a:solidFill>
                  <a:schemeClr val="tx2"/>
                </a:solidFill>
                <a:latin typeface="Times New Roman" pitchFamily="18" charset="0"/>
              </a:rPr>
              <a:t>Саакашвили</a:t>
            </a:r>
            <a:r>
              <a:rPr lang="ru-RU" sz="2000" b="1" i="1" dirty="0" smtClean="0">
                <a:solidFill>
                  <a:schemeClr val="tx2"/>
                </a:solidFill>
                <a:latin typeface="Times New Roman" pitchFamily="18" charset="0"/>
              </a:rPr>
              <a:t> напасть на Цхинвал) 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3600" b="1" dirty="0" smtClean="0">
                <a:solidFill>
                  <a:schemeClr val="tx2"/>
                </a:solidFill>
              </a:rPr>
              <a:t> </a:t>
            </a:r>
            <a:r>
              <a:rPr lang="ru-RU" b="1" dirty="0" smtClean="0">
                <a:solidFill>
                  <a:schemeClr val="tx2"/>
                </a:solidFill>
              </a:rPr>
              <a:t>«В </a:t>
            </a:r>
            <a:r>
              <a:rPr lang="ru-RU" b="1" dirty="0" smtClean="0">
                <a:solidFill>
                  <a:schemeClr val="tx2"/>
                </a:solidFill>
              </a:rPr>
              <a:t>других странах медом тоже ничего не намазано и </a:t>
            </a:r>
            <a:r>
              <a:rPr lang="ru-RU" b="1" u="sng" dirty="0" smtClean="0">
                <a:solidFill>
                  <a:schemeClr val="tx2"/>
                </a:solidFill>
              </a:rPr>
              <a:t>вкалывать</a:t>
            </a:r>
            <a:r>
              <a:rPr lang="ru-RU" b="1" dirty="0" smtClean="0">
                <a:solidFill>
                  <a:schemeClr val="tx2"/>
                </a:solidFill>
              </a:rPr>
              <a:t> нужно везде</a:t>
            </a:r>
            <a:r>
              <a:rPr lang="ru-RU" b="1" dirty="0" smtClean="0">
                <a:solidFill>
                  <a:schemeClr val="tx2"/>
                </a:solidFill>
              </a:rPr>
              <a:t>!»       </a:t>
            </a:r>
            <a:r>
              <a:rPr lang="ru-RU" sz="2000" b="1" i="1" dirty="0" smtClean="0">
                <a:solidFill>
                  <a:schemeClr val="tx2"/>
                </a:solidFill>
                <a:latin typeface="Times New Roman" pitchFamily="18" charset="0"/>
              </a:rPr>
              <a:t>(о своем отношении к эмиграции из России)</a:t>
            </a:r>
            <a:r>
              <a:rPr lang="ru-RU" b="1" dirty="0" smtClean="0">
                <a:solidFill>
                  <a:schemeClr val="tx2"/>
                </a:solidFill>
              </a:rPr>
              <a:t> 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b="1" dirty="0" smtClean="0">
                <a:solidFill>
                  <a:schemeClr val="tx2"/>
                </a:solidFill>
              </a:rPr>
              <a:t>"Все эти восемь лет я пахал, </a:t>
            </a:r>
            <a:r>
              <a:rPr lang="ru-RU" b="1" u="sng" dirty="0" smtClean="0">
                <a:solidFill>
                  <a:schemeClr val="tx2"/>
                </a:solidFill>
              </a:rPr>
              <a:t>как раб на галерах, с утра до </a:t>
            </a:r>
            <a:r>
              <a:rPr lang="ru-RU" b="1" u="sng" dirty="0" smtClean="0">
                <a:solidFill>
                  <a:schemeClr val="tx2"/>
                </a:solidFill>
              </a:rPr>
              <a:t>ночи»</a:t>
            </a:r>
            <a:r>
              <a:rPr lang="ru-RU" b="1" dirty="0" smtClean="0">
                <a:solidFill>
                  <a:schemeClr val="tx2"/>
                </a:solidFill>
              </a:rPr>
              <a:t> </a:t>
            </a:r>
            <a:r>
              <a:rPr lang="ru-RU" sz="2000" b="1" i="1" dirty="0" smtClean="0">
                <a:solidFill>
                  <a:schemeClr val="tx2"/>
                </a:solidFill>
                <a:latin typeface="Times New Roman" pitchFamily="18" charset="0"/>
              </a:rPr>
              <a:t>(о работе президентом)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9512" y="76562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10-А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080120"/>
            <a:ext cx="9144000" cy="5085184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400" b="1" i="1" u="sng" dirty="0" smtClean="0">
                <a:solidFill>
                  <a:srgbClr val="FF0000"/>
                </a:solidFill>
                <a:effectLst/>
                <a:latin typeface="Times New Roman" pitchFamily="18" charset="0"/>
              </a:rPr>
              <a:t>Владимир Путин:</a:t>
            </a:r>
          </a:p>
          <a:p>
            <a:pPr>
              <a:lnSpc>
                <a:spcPct val="90000"/>
              </a:lnSpc>
            </a:pPr>
            <a:endParaRPr lang="ru-RU" sz="2400" b="1" i="1" u="sng" dirty="0" smtClean="0">
              <a:effectLst/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b="1" i="1" dirty="0" smtClean="0">
                <a:effectLst/>
                <a:latin typeface="Times New Roman" pitchFamily="18" charset="0"/>
              </a:rPr>
              <a:t>"Пусть жену свою учат щи варить!" (о международных наблюдателях на выборах)  </a:t>
            </a:r>
          </a:p>
          <a:p>
            <a:pPr>
              <a:lnSpc>
                <a:spcPct val="90000"/>
              </a:lnSpc>
            </a:pPr>
            <a:r>
              <a:rPr lang="ru-RU" b="1" i="1" dirty="0" smtClean="0">
                <a:solidFill>
                  <a:srgbClr val="660066"/>
                </a:solidFill>
                <a:effectLst/>
                <a:latin typeface="Times New Roman" pitchFamily="18" charset="0"/>
              </a:rPr>
              <a:t>"Как у нас в некоторых местах говорили, "шило в стенку и на боковую залечь" (о возможности покинуть политику)  </a:t>
            </a:r>
          </a:p>
          <a:p>
            <a:pPr>
              <a:lnSpc>
                <a:spcPct val="90000"/>
              </a:lnSpc>
            </a:pPr>
            <a:r>
              <a:rPr lang="ru-RU" b="1" i="1" dirty="0" smtClean="0">
                <a:solidFill>
                  <a:srgbClr val="161616"/>
                </a:solidFill>
                <a:effectLst/>
                <a:latin typeface="Times New Roman" pitchFamily="18" charset="0"/>
              </a:rPr>
              <a:t>"Мазурик какой-то: взял и утащил самолет!" (о президенте Украины Викторе Ющенко, который отобрал у Юлии Тимошенко правительственный самолет) 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400" b="1" i="1" dirty="0" smtClean="0">
                <a:effectLst/>
                <a:latin typeface="Times New Roman" pitchFamily="18" charset="0"/>
              </a:rPr>
              <a:t>  </a:t>
            </a:r>
            <a:endParaRPr lang="ru-RU" sz="2400" b="1" i="1" u="sng" dirty="0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512" y="148570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10-А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1" dur="5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5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500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ru-RU" smtClean="0">
                <a:effectLst/>
              </a:rPr>
              <a:t> </a:t>
            </a:r>
          </a:p>
        </p:txBody>
      </p:sp>
      <p:sp>
        <p:nvSpPr>
          <p:cNvPr id="2253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285750" y="1905000"/>
            <a:ext cx="8559800" cy="4191000"/>
          </a:xfrm>
          <a:noFill/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800" dirty="0" err="1" smtClean="0">
                <a:effectLst/>
              </a:rPr>
              <a:t>Сленгизмы</a:t>
            </a:r>
            <a:r>
              <a:rPr lang="ru-RU" sz="2800" dirty="0" smtClean="0">
                <a:effectLst/>
              </a:rPr>
              <a:t> очень интенсивно просачиваются в язык прессы. Почти во всех материалах, где речь идет о жизни молодых,  об их праздниках и интересах, кумирах, содержатся </a:t>
            </a:r>
            <a:r>
              <a:rPr lang="ru-RU" sz="2800" dirty="0" err="1" smtClean="0">
                <a:effectLst/>
              </a:rPr>
              <a:t>сленгизмы</a:t>
            </a:r>
            <a:r>
              <a:rPr lang="ru-RU" sz="2800" dirty="0" smtClean="0">
                <a:effectLst/>
              </a:rPr>
              <a:t> в большей или меньшей </a:t>
            </a:r>
            <a:r>
              <a:rPr lang="ru-RU" sz="2800" dirty="0" smtClean="0">
                <a:effectLst/>
              </a:rPr>
              <a:t>концентрации. </a:t>
            </a:r>
            <a:r>
              <a:rPr lang="ru-RU" sz="2800" dirty="0" smtClean="0">
                <a:effectLst/>
              </a:rPr>
              <a:t>И </a:t>
            </a:r>
            <a:r>
              <a:rPr lang="ru-RU" sz="2800" dirty="0" smtClean="0">
                <a:effectLst/>
              </a:rPr>
              <a:t>не только </a:t>
            </a:r>
            <a:r>
              <a:rPr lang="ru-RU" sz="2800" dirty="0" smtClean="0">
                <a:effectLst/>
              </a:rPr>
              <a:t>в молодежной прессе – </a:t>
            </a:r>
            <a:r>
              <a:rPr lang="ru-RU" sz="2800" dirty="0" smtClean="0">
                <a:effectLst/>
              </a:rPr>
              <a:t>«Комсомольской правде», «Московском комсомольце», «Смене», </a:t>
            </a:r>
            <a:r>
              <a:rPr lang="ru-RU" sz="2800" dirty="0" smtClean="0">
                <a:effectLst/>
              </a:rPr>
              <a:t>«Собеседнике».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2" y="148570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10-А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янв.2012 0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981075"/>
            <a:ext cx="4267200" cy="568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янв.2012 00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500" y="1357313"/>
            <a:ext cx="4857750" cy="364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янв.2012 00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04346">
            <a:off x="4460875" y="5073650"/>
            <a:ext cx="404653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2071688" y="285750"/>
            <a:ext cx="632506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«Собеседник» №1 </a:t>
            </a:r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2012г.</a:t>
            </a:r>
            <a:endParaRPr lang="ru-RU" sz="4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Рисунок 3" descr="янв.2012 0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7786688" cy="635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Rectangle 4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4575175" y="908050"/>
            <a:ext cx="4568825" cy="2511425"/>
          </a:xfrm>
          <a:noFill/>
        </p:spPr>
        <p:txBody>
          <a:bodyPr/>
          <a:lstStyle/>
          <a:p>
            <a:r>
              <a:rPr lang="ru-RU" sz="3200" dirty="0" smtClean="0">
                <a:effectLst/>
              </a:rPr>
              <a:t>Привязался – пристрастился какому-либо </a:t>
            </a:r>
            <a:r>
              <a:rPr lang="ru-RU" sz="3200" dirty="0" smtClean="0">
                <a:effectLst/>
              </a:rPr>
              <a:t>делу</a:t>
            </a:r>
            <a:endParaRPr lang="ru-RU" sz="3200" dirty="0" smtClean="0">
              <a:effectLst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янв.2012 0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54400" y="0"/>
            <a:ext cx="5689600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янв.2012 01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275" y="333375"/>
            <a:ext cx="5000625" cy="626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214313" y="428625"/>
            <a:ext cx="4929187" cy="171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Стрелялка- жанр компьютерных игр,</a:t>
            </a:r>
          </a:p>
          <a:p>
            <a:pPr>
              <a:lnSpc>
                <a:spcPct val="80000"/>
              </a:lnSpc>
            </a:pPr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 в котором играющий исполняет роль убийцы.</a:t>
            </a:r>
          </a:p>
          <a:p>
            <a:pPr>
              <a:lnSpc>
                <a:spcPct val="80000"/>
              </a:lnSpc>
            </a:pPr>
            <a:r>
              <a:rPr lang="ru-RU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0" y="3068638"/>
            <a:ext cx="3714750" cy="282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Не в адеквате- невменяемый, ведущий себя несоответствующим ситуации образом, имеющий психические отклонения.</a:t>
            </a:r>
          </a:p>
        </p:txBody>
      </p:sp>
      <p:pic>
        <p:nvPicPr>
          <p:cNvPr id="7" name="Рисунок 6" descr="янв.2012 014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296343">
            <a:off x="1196185" y="1254086"/>
            <a:ext cx="4727064" cy="3668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867400" y="1916113"/>
            <a:ext cx="31067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 dirty="0" smtClean="0"/>
              <a:t>Обгрызёт </a:t>
            </a:r>
            <a:r>
              <a:rPr lang="ru-RU" b="1" i="1" dirty="0"/>
              <a:t>-затронуть интересы другого человека</a:t>
            </a:r>
            <a:r>
              <a:rPr lang="ru-RU" dirty="0"/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Рисунок 2" descr="янв.2012 00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Rectangle 4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457200" y="244475"/>
            <a:ext cx="4835525" cy="1431925"/>
          </a:xfrm>
          <a:noFill/>
        </p:spPr>
        <p:txBody>
          <a:bodyPr/>
          <a:lstStyle/>
          <a:p>
            <a:r>
              <a:rPr lang="ru-RU" sz="3200" smtClean="0">
                <a:effectLst/>
              </a:rPr>
              <a:t>Развод - развести, наврать, ввести в заблуждение</a:t>
            </a:r>
            <a:r>
              <a:rPr lang="ru-RU" smtClean="0">
                <a:effectLst/>
              </a:rP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ru-RU" smtClean="0">
                <a:effectLst/>
              </a:rPr>
              <a:t> «Собеседник» №1 2012г</a:t>
            </a:r>
          </a:p>
        </p:txBody>
      </p:sp>
      <p:sp>
        <p:nvSpPr>
          <p:cNvPr id="28675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0" y="1268413"/>
            <a:ext cx="9144000" cy="5589587"/>
          </a:xfrm>
          <a:noFill/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800" dirty="0" smtClean="0">
                <a:effectLst/>
              </a:rPr>
              <a:t>Загремел - </a:t>
            </a:r>
            <a:r>
              <a:rPr lang="ru-RU" sz="2800" dirty="0" smtClean="0">
                <a:effectLst/>
              </a:rPr>
              <a:t>сразу </a:t>
            </a:r>
            <a:r>
              <a:rPr lang="ru-RU" sz="2800" dirty="0" smtClean="0">
                <a:effectLst/>
              </a:rPr>
              <a:t>лишился высокого положения</a:t>
            </a:r>
            <a:r>
              <a:rPr lang="ru-RU" sz="2800" dirty="0" smtClean="0">
                <a:effectLst/>
              </a:rPr>
              <a:t>.</a:t>
            </a:r>
          </a:p>
          <a:p>
            <a:pPr>
              <a:lnSpc>
                <a:spcPct val="80000"/>
              </a:lnSpc>
            </a:pPr>
            <a:r>
              <a:rPr lang="ru-RU" sz="2800" dirty="0" smtClean="0">
                <a:effectLst/>
              </a:rPr>
              <a:t>Танк - </a:t>
            </a:r>
            <a:r>
              <a:rPr lang="ru-RU" sz="2800" dirty="0" smtClean="0">
                <a:effectLst/>
              </a:rPr>
              <a:t>персонаж, принимающий на себя основной урон.</a:t>
            </a:r>
          </a:p>
          <a:p>
            <a:pPr>
              <a:lnSpc>
                <a:spcPct val="80000"/>
              </a:lnSpc>
            </a:pPr>
            <a:r>
              <a:rPr lang="ru-RU" sz="2800" dirty="0" smtClean="0">
                <a:effectLst/>
              </a:rPr>
              <a:t>Тужурка- это название домашней или форменной куртки.</a:t>
            </a:r>
          </a:p>
          <a:p>
            <a:pPr>
              <a:lnSpc>
                <a:spcPct val="80000"/>
              </a:lnSpc>
            </a:pPr>
            <a:r>
              <a:rPr lang="ru-RU" sz="2800" dirty="0" smtClean="0">
                <a:effectLst/>
              </a:rPr>
              <a:t>Не в </a:t>
            </a:r>
            <a:r>
              <a:rPr lang="ru-RU" sz="2800" dirty="0" err="1" smtClean="0">
                <a:effectLst/>
              </a:rPr>
              <a:t>адеквате</a:t>
            </a:r>
            <a:r>
              <a:rPr lang="ru-RU" sz="2800" dirty="0" smtClean="0">
                <a:effectLst/>
              </a:rPr>
              <a:t> - </a:t>
            </a:r>
            <a:r>
              <a:rPr lang="ru-RU" sz="2800" dirty="0" smtClean="0">
                <a:effectLst/>
              </a:rPr>
              <a:t>невменяемый, ведущий себя </a:t>
            </a:r>
            <a:r>
              <a:rPr lang="ru-RU" sz="2800" dirty="0" smtClean="0">
                <a:effectLst/>
              </a:rPr>
              <a:t>не соответствующим </a:t>
            </a:r>
            <a:r>
              <a:rPr lang="ru-RU" sz="2800" dirty="0" smtClean="0">
                <a:effectLst/>
              </a:rPr>
              <a:t>ситуации образом, имеющий психические отклонения.</a:t>
            </a:r>
          </a:p>
          <a:p>
            <a:pPr>
              <a:lnSpc>
                <a:spcPct val="80000"/>
              </a:lnSpc>
            </a:pPr>
            <a:r>
              <a:rPr lang="ru-RU" sz="2800" dirty="0" err="1" smtClean="0">
                <a:effectLst/>
              </a:rPr>
              <a:t>Стрелялка</a:t>
            </a:r>
            <a:r>
              <a:rPr lang="ru-RU" sz="2800" dirty="0" smtClean="0">
                <a:effectLst/>
              </a:rPr>
              <a:t>- жанр компьютерных игр, в котором играющий исполняет роль убийцы.</a:t>
            </a:r>
            <a:endParaRPr lang="ru-RU" sz="2800" dirty="0" smtClean="0">
              <a:solidFill>
                <a:srgbClr val="FF0000"/>
              </a:solidFill>
              <a:effectLst/>
            </a:endParaRPr>
          </a:p>
          <a:p>
            <a:pPr>
              <a:lnSpc>
                <a:spcPct val="80000"/>
              </a:lnSpc>
            </a:pPr>
            <a:r>
              <a:rPr lang="ru-RU" sz="2800" dirty="0" smtClean="0">
                <a:effectLst/>
              </a:rPr>
              <a:t>Маячить - </a:t>
            </a:r>
            <a:r>
              <a:rPr lang="ru-RU" sz="2800" dirty="0" smtClean="0">
                <a:effectLst/>
              </a:rPr>
              <a:t>мотаться, показываться, мельтешить.</a:t>
            </a:r>
          </a:p>
          <a:p>
            <a:pPr>
              <a:lnSpc>
                <a:spcPct val="80000"/>
              </a:lnSpc>
            </a:pPr>
            <a:r>
              <a:rPr lang="ru-RU" sz="2800" dirty="0" smtClean="0">
                <a:effectLst/>
              </a:rPr>
              <a:t>Проколоться - </a:t>
            </a:r>
            <a:r>
              <a:rPr lang="ru-RU" sz="2800" dirty="0" smtClean="0">
                <a:effectLst/>
              </a:rPr>
              <a:t>неожиданный срыв, неудача.</a:t>
            </a:r>
          </a:p>
          <a:p>
            <a:pPr>
              <a:lnSpc>
                <a:spcPct val="80000"/>
              </a:lnSpc>
            </a:pPr>
            <a:r>
              <a:rPr lang="ru-RU" sz="2800" dirty="0" smtClean="0">
                <a:effectLst/>
              </a:rPr>
              <a:t>Пилить - </a:t>
            </a:r>
            <a:r>
              <a:rPr lang="ru-RU" sz="2800" dirty="0" smtClean="0">
                <a:effectLst/>
              </a:rPr>
              <a:t>беспрерывно упрекать, попрекать.</a:t>
            </a:r>
          </a:p>
          <a:p>
            <a:pPr>
              <a:lnSpc>
                <a:spcPct val="80000"/>
              </a:lnSpc>
            </a:pPr>
            <a:r>
              <a:rPr lang="ru-RU" sz="2800" dirty="0" smtClean="0">
                <a:effectLst/>
              </a:rPr>
              <a:t>Слизать - </a:t>
            </a:r>
            <a:r>
              <a:rPr lang="ru-RU" sz="2800" dirty="0" smtClean="0">
                <a:effectLst/>
              </a:rPr>
              <a:t>взять тайком, стащить.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800" dirty="0" smtClean="0">
              <a:solidFill>
                <a:srgbClr val="FF0000"/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148570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10-А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dirty="0" smtClean="0"/>
              <a:t>Вывод!!!</a:t>
            </a:r>
          </a:p>
        </p:txBody>
      </p:sp>
      <p:sp>
        <p:nvSpPr>
          <p:cNvPr id="1638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9512" y="1412776"/>
            <a:ext cx="8964488" cy="4191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400" b="1" dirty="0" smtClean="0"/>
              <a:t>  Нельзя отказать молодежному сленгу в живости и образности. Молодежные издания, стараясь привлечь подростков и юношей, активно используют его в публикациях. К этому можно относиться по-разному. Зачастую употребление сленга в языке СМИ в качестве экспрессии бывает очень удачно и эффектно. Но злоупотребление сленгом, а вернее популяризация </a:t>
            </a:r>
            <a:r>
              <a:rPr lang="ru-RU" sz="2400" b="1" dirty="0" err="1" smtClean="0"/>
              <a:t>сленгизма</a:t>
            </a:r>
            <a:r>
              <a:rPr lang="ru-RU" sz="2400" b="1" dirty="0" smtClean="0"/>
              <a:t>, существенно снижает средний уровень языка, что особенно недопустимо в печати и литературе.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b="1" dirty="0" smtClean="0"/>
              <a:t>  В молодежных изданиях, сленг отражает реалии жизни молодых людей и зачастую свидетельствует об их пагубных пристрастиях, ложных представлениях и стереотипах, ограниченности интересов, недостатке духовного развития, низком уровне образованности и, как следствие, отчужденности от реальности и потерянности. В данном случае, сленг выступает как индикатор сегодняшнего дня молодежи.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2" y="148570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10-А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smtClean="0"/>
              <a:t>Источники:</a:t>
            </a:r>
          </a:p>
        </p:txBody>
      </p:sp>
      <p:sp>
        <p:nvSpPr>
          <p:cNvPr id="1945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250825" y="1196975"/>
            <a:ext cx="8656638" cy="53276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1400" smtClean="0"/>
              <a:t/>
            </a:r>
            <a:br>
              <a:rPr lang="ru-RU" sz="1400" smtClean="0"/>
            </a:br>
            <a:r>
              <a:rPr lang="ru-RU" sz="1400" smtClean="0"/>
              <a:t>Список литературы: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400" smtClean="0"/>
              <a:t>Арутюнова Н.Д. Типы языковых значений. – М: Наука, 1988г.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400" smtClean="0"/>
              <a:t>Береговская Е. М. Молодежный сленг: формирование и функционирование// Вопр. Языкознания. – 1996г. №3.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400" smtClean="0"/>
              <a:t>Борисова Е.Г. О некоторых особенностях современного жаргона молодежи//Русский язык в школе. – М:, 1987г, №3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400" smtClean="0"/>
              <a:t>Брагина А.А. Неологизмы в русском языке. – М.: Просвещение, 1973.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400" smtClean="0"/>
              <a:t>Газета «Телесемь» за 2009г.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400" smtClean="0"/>
              <a:t>Ожегов С.И. Словарь русского языка. – М.: Советская энциклопедия, 1964г. – 900с.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400" smtClean="0"/>
              <a:t>7. Интернет-ресурсы: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400" smtClean="0"/>
              <a:t>·         http://www.philology.ru/linguistics1/yakubinsky-86d.htm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400" smtClean="0"/>
              <a:t>·         http://tpl1999.narod.ru/WebTPL2000/SterninTPL2000.htm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400" smtClean="0"/>
              <a:t>·         http://www.echo.msk.ru/programs/speakrus/32848/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400" smtClean="0"/>
              <a:t>·         archive.libfl.ru/win/service/2006/slang.doc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400" smtClean="0"/>
              <a:t>·         http://www.edu-zone.net/show/59759.html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400" smtClean="0"/>
              <a:t>·         http://rus.1september.ru/2001/23/6_8.htm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400" smtClean="0"/>
              <a:t>·         http://school10.admsurgut.ru/jurnal/jurnal12/IP/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400" smtClean="0"/>
              <a:t>·         http://www.ug.ru/issues07/?action=topic&amp;toid=3859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400" smtClean="0"/>
              <a:t>·         http://www.voskres.ru/idea/koltsova.htm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400" smtClean="0"/>
              <a:t>·         http://www.kultura-rf.ru/konf_nauch_05_itog.php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400" smtClean="0"/>
              <a:t>·         http://www.dv-reclama.ru/?p_id=1751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400" smtClean="0"/>
              <a:t>·         http://psyfactor.org/lib/subkult.htm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400" smtClean="0"/>
              <a:t> ·         http://www.bogoslov.ru/text/301886.html</a:t>
            </a:r>
          </a:p>
        </p:txBody>
      </p:sp>
      <p:sp>
        <p:nvSpPr>
          <p:cNvPr id="30725" name="AutoShape 5">
            <a:hlinkClick r:id="rId2" action="ppaction://hlinkpres?slideindex=4&amp;slidetitle=Слайд 4" highlightClick="1"/>
          </p:cNvPr>
          <p:cNvSpPr>
            <a:spLocks noChangeArrowheads="1"/>
          </p:cNvSpPr>
          <p:nvPr/>
        </p:nvSpPr>
        <p:spPr bwMode="auto">
          <a:xfrm>
            <a:off x="6084888" y="5373688"/>
            <a:ext cx="1042987" cy="1042987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194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194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1945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"/>
                                        <p:tgtEl>
                                          <p:spTgt spid="1945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"/>
                                        <p:tgtEl>
                                          <p:spTgt spid="1945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1945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500"/>
                                        <p:tgtEl>
                                          <p:spTgt spid="1945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2" dur="500"/>
                                        <p:tgtEl>
                                          <p:spTgt spid="1945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500"/>
                                        <p:tgtEl>
                                          <p:spTgt spid="1945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500"/>
                                        <p:tgtEl>
                                          <p:spTgt spid="1945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 build="p"/>
    </p:bldLst>
  </p:timing>
</p:sld>
</file>

<file path=ppt/theme/theme1.xml><?xml version="1.0" encoding="utf-8"?>
<a:theme xmlns:a="http://schemas.openxmlformats.org/drawingml/2006/main" name="Трава">
  <a:themeElements>
    <a:clrScheme name="Трава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Трава">
      <a:majorFont>
        <a:latin typeface="Arial Black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рава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рава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Glass Layers</Template>
  <TotalTime>319</TotalTime>
  <Words>803</Words>
  <Application>Microsoft Office PowerPoint</Application>
  <PresentationFormat>Экран (4:3)</PresentationFormat>
  <Paragraphs>102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Arial Black</vt:lpstr>
      <vt:lpstr>Wingdings</vt:lpstr>
      <vt:lpstr>Calibri</vt:lpstr>
      <vt:lpstr>Times New Roman</vt:lpstr>
      <vt:lpstr>Трава</vt:lpstr>
      <vt:lpstr>Молодежный сленг             и    СМИ</vt:lpstr>
      <vt:lpstr>Задача исследования:</vt:lpstr>
      <vt:lpstr>   </vt:lpstr>
      <vt:lpstr>Слайд 4</vt:lpstr>
      <vt:lpstr>СМИ (средства массовой                       информации)</vt:lpstr>
      <vt:lpstr>Молодёжный сленг и его отражение в современных СМИ </vt:lpstr>
      <vt:lpstr>Сленг, изпользуемый  в рекламах:</vt:lpstr>
      <vt:lpstr>Слайд 8</vt:lpstr>
      <vt:lpstr>Слайд 9</vt:lpstr>
      <vt:lpstr> </vt:lpstr>
      <vt:lpstr>Слайд 11</vt:lpstr>
      <vt:lpstr>Привязался – пристрастился какому-либо делу</vt:lpstr>
      <vt:lpstr>Слайд 13</vt:lpstr>
      <vt:lpstr>Развод - развести, наврать, ввести в заблуждение </vt:lpstr>
      <vt:lpstr> «Собеседник» №1 2012г</vt:lpstr>
      <vt:lpstr>Вывод!!!</vt:lpstr>
      <vt:lpstr>Источники: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Молодежный сленг и СМИ.</dc:title>
  <dc:creator>User1</dc:creator>
  <cp:lastModifiedBy>samsung</cp:lastModifiedBy>
  <cp:revision>29</cp:revision>
  <dcterms:created xsi:type="dcterms:W3CDTF">2011-12-11T15:20:48Z</dcterms:created>
  <dcterms:modified xsi:type="dcterms:W3CDTF">2014-09-10T18:59:35Z</dcterms:modified>
</cp:coreProperties>
</file>