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68" r:id="rId3"/>
    <p:sldId id="257" r:id="rId4"/>
    <p:sldId id="267" r:id="rId5"/>
    <p:sldId id="273" r:id="rId6"/>
    <p:sldId id="272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74" r:id="rId15"/>
    <p:sldId id="269" r:id="rId16"/>
    <p:sldId id="270" r:id="rId17"/>
    <p:sldId id="275" r:id="rId18"/>
    <p:sldId id="276" r:id="rId19"/>
    <p:sldId id="277" r:id="rId20"/>
    <p:sldId id="271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9933FF"/>
    <a:srgbClr val="FF0000"/>
    <a:srgbClr val="5F5F5F"/>
    <a:srgbClr val="FF00FF"/>
    <a:srgbClr val="615D5D"/>
    <a:srgbClr val="0066FF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CF738-A8A8-4879-86E4-E521C4CBA6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606A6-FE44-4BD2-BBEE-F2A55ED41D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68CF7-6C45-4D9D-9456-F5DBE7D48B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1D879-842A-4003-B9F6-980BB5E29C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2BECC7-601E-4FCC-9888-7E3F3E47B6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40C3E-D610-4C4C-BD39-887BD754CCF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0090B9-7DD2-44CB-9A9D-D9DBACB4AB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A8E-58C8-452B-AB10-D07C9C25D1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EE595-7787-4000-95B4-D523EF72763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8BD1F-3F50-4C47-855D-7F5F7CDD75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998F0-FD35-49BC-A50E-2AD07BF946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F5B78C-B0D4-46DF-B440-A75D1FFAF23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72;&#1083;&#1073;&#1072;&#1085;&#1089;&#1082;&#1080;&#1081;%20&#1103;&#1079;&#1099;&#1082;.doc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medved.titla.ru/" TargetMode="External"/><Relationship Id="rId3" Type="http://schemas.openxmlformats.org/officeDocument/2006/relationships/hyperlink" Target="http://slanger.ru/" TargetMode="External"/><Relationship Id="rId7" Type="http://schemas.openxmlformats.org/officeDocument/2006/relationships/hyperlink" Target="http://gab-garevoi.narod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udents.ucoz.ua/" TargetMode="External"/><Relationship Id="rId5" Type="http://schemas.openxmlformats.org/officeDocument/2006/relationships/hyperlink" Target="http://estateru.com/" TargetMode="External"/><Relationship Id="rId4" Type="http://schemas.openxmlformats.org/officeDocument/2006/relationships/hyperlink" Target="http://ru.wikipedia.org/" TargetMode="External"/><Relationship Id="rId9" Type="http://schemas.openxmlformats.org/officeDocument/2006/relationships/hyperlink" Target="&#1091;&#1088;&#1086;&#1082;-&#1089;&#1083;&#1077;&#1085;&#1075;,&#1045;.&#1069;.1.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124200" y="5791200"/>
            <a:ext cx="579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i="1">
                <a:solidFill>
                  <a:srgbClr val="FF00FF"/>
                </a:solidFill>
              </a:rPr>
              <a:t>Работу выполняли: Гриценко Кристина, Маликина Юля, Куприкова Леся и Фёдорова Валя.</a:t>
            </a:r>
          </a:p>
        </p:txBody>
      </p:sp>
      <p:sp>
        <p:nvSpPr>
          <p:cNvPr id="4109" name="WordArt 13"/>
          <p:cNvSpPr>
            <a:spLocks noChangeArrowheads="1" noChangeShapeType="1" noTextEdit="1"/>
          </p:cNvSpPr>
          <p:nvPr/>
        </p:nvSpPr>
        <p:spPr bwMode="auto">
          <a:xfrm>
            <a:off x="457200" y="533400"/>
            <a:ext cx="73152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Прошлое и настоящее молодёжного сленга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09800" y="87868"/>
            <a:ext cx="474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2" name="Picture 14" descr="1211970673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95600"/>
            <a:ext cx="9144000" cy="3962400"/>
          </a:xfrm>
          <a:prstGeom prst="rect">
            <a:avLst/>
          </a:prstGeom>
          <a:noFill/>
        </p:spPr>
      </p:pic>
      <p:sp>
        <p:nvSpPr>
          <p:cNvPr id="43018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200400" cy="1143000"/>
          </a:xfrm>
        </p:spPr>
        <p:txBody>
          <a:bodyPr/>
          <a:lstStyle/>
          <a:p>
            <a:r>
              <a:rPr lang="ru-RU" sz="5400" b="1" i="1">
                <a:solidFill>
                  <a:srgbClr val="FF0066"/>
                </a:solidFill>
              </a:rPr>
              <a:t>Задача:</a:t>
            </a:r>
          </a:p>
        </p:txBody>
      </p:sp>
      <p:sp>
        <p:nvSpPr>
          <p:cNvPr id="43019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229600" cy="3352800"/>
          </a:xfrm>
        </p:spPr>
        <p:txBody>
          <a:bodyPr/>
          <a:lstStyle/>
          <a:p>
            <a:r>
              <a:rPr lang="ru-RU" sz="2800" b="1" i="1">
                <a:latin typeface="Arial Rounded MT Bold" pitchFamily="34" charset="0"/>
              </a:rPr>
              <a:t>Выяснить, существовал ли молодёжный сленг в прошлые годы и каковы особенности этого языкового феномена сегодня.</a:t>
            </a:r>
          </a:p>
          <a:p>
            <a:endParaRPr lang="ru-RU" sz="2800" b="1" i="1">
              <a:latin typeface="Arial Rounded MT Bold" pitchFamily="34" charset="0"/>
            </a:endParaRPr>
          </a:p>
          <a:p>
            <a:endParaRPr lang="ru-RU" sz="2800" b="1" i="1">
              <a:latin typeface="Arial Rounded MT Bol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1211970600_0lik"/>
          <p:cNvPicPr>
            <a:picLocks noChangeAspect="1" noChangeArrowheads="1"/>
          </p:cNvPicPr>
          <p:nvPr/>
        </p:nvPicPr>
        <p:blipFill>
          <a:blip r:embed="rId2" cstate="print">
            <a:lum bright="30000" contrast="12000"/>
          </a:blip>
          <a:srcRect/>
          <a:stretch>
            <a:fillRect/>
          </a:stretch>
        </p:blipFill>
        <p:spPr bwMode="auto">
          <a:xfrm>
            <a:off x="0" y="1066800"/>
            <a:ext cx="9144000" cy="5791200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533400"/>
            <a:ext cx="8839200" cy="4038600"/>
          </a:xfrm>
        </p:spPr>
        <p:txBody>
          <a:bodyPr/>
          <a:lstStyle/>
          <a:p>
            <a:pPr>
              <a:buFontTx/>
              <a:buNone/>
            </a:pPr>
            <a:r>
              <a:rPr lang="ru-RU" sz="3600" b="1" i="1">
                <a:solidFill>
                  <a:srgbClr val="CC0066"/>
                </a:solidFill>
              </a:rPr>
              <a:t>  Молодёжный жаргон бытовал издавна. Например, существовал сленг семинаристов, гимназистов. Главное в этом языковом явлении – отход от обыденности, игра, ирония, маска. 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447800" y="1143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/>
          </a:p>
        </p:txBody>
      </p:sp>
      <p:sp>
        <p:nvSpPr>
          <p:cNvPr id="7" name="TextBox 6"/>
          <p:cNvSpPr txBox="1"/>
          <p:nvPr/>
        </p:nvSpPr>
        <p:spPr>
          <a:xfrm>
            <a:off x="1447800" y="71735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1211970673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53000"/>
            <a:ext cx="9144000" cy="1905000"/>
          </a:xfrm>
          <a:prstGeom prst="rect">
            <a:avLst/>
          </a:prstGeom>
          <a:noFill/>
        </p:spPr>
      </p:pic>
      <p:pic>
        <p:nvPicPr>
          <p:cNvPr id="41989" name="Picture 5" descr="1211970642_0li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14400"/>
          </a:xfrm>
          <a:prstGeom prst="rect">
            <a:avLst/>
          </a:prstGeom>
          <a:noFill/>
        </p:spPr>
      </p:pic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7620000" cy="893763"/>
          </a:xfrm>
        </p:spPr>
        <p:txBody>
          <a:bodyPr/>
          <a:lstStyle/>
          <a:p>
            <a:r>
              <a:rPr lang="ru-RU" sz="3200">
                <a:solidFill>
                  <a:srgbClr val="0066FF"/>
                </a:solidFill>
              </a:rPr>
              <a:t>       </a:t>
            </a:r>
            <a:r>
              <a:rPr lang="ru-RU" sz="3200">
                <a:solidFill>
                  <a:srgbClr val="FF0000"/>
                </a:solidFill>
              </a:rPr>
              <a:t>Из и</a:t>
            </a:r>
            <a:r>
              <a:rPr lang="ru-RU" sz="3200" i="1">
                <a:solidFill>
                  <a:srgbClr val="FF0000"/>
                </a:solidFill>
              </a:rPr>
              <a:t>стории молодежного сленга.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/>
              <a:t>       </a:t>
            </a:r>
            <a:r>
              <a:rPr lang="ru-RU" sz="2400" b="1"/>
              <a:t>Отмечают три бурные волны в развитие молодежного сленга в России 20 века: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b="1"/>
              <a:t>  </a:t>
            </a:r>
            <a:r>
              <a:rPr lang="ru-RU" sz="2400" b="1" i="1" u="sng">
                <a:solidFill>
                  <a:srgbClr val="0000FF"/>
                </a:solidFill>
              </a:rPr>
              <a:t>20-е годы.</a:t>
            </a:r>
            <a:r>
              <a:rPr lang="ru-RU" sz="2400" b="1"/>
              <a:t> Первая волна связана с появлением огромного количества беспризорников в связи с революцией и гражданской войной. Речь подростков и молодежи окрасилась множеством «блатных» слов,  почерпнутых  у них.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b="1"/>
              <a:t> </a:t>
            </a:r>
            <a:r>
              <a:rPr lang="ru-RU" sz="2400" b="1" i="1" u="sng">
                <a:solidFill>
                  <a:srgbClr val="0000FF"/>
                </a:solidFill>
              </a:rPr>
              <a:t>50-е годы</a:t>
            </a:r>
            <a:r>
              <a:rPr lang="ru-RU" sz="2400" b="1" u="sng">
                <a:solidFill>
                  <a:srgbClr val="0000FF"/>
                </a:solidFill>
              </a:rPr>
              <a:t>.</a:t>
            </a:r>
            <a:r>
              <a:rPr lang="ru-RU" sz="2400" b="1"/>
              <a:t> Вторая волна связана с появлением «стиляг».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b="1"/>
              <a:t> </a:t>
            </a:r>
            <a:r>
              <a:rPr lang="ru-RU" sz="2400" b="1" i="1" u="sng">
                <a:solidFill>
                  <a:srgbClr val="0000FF"/>
                </a:solidFill>
              </a:rPr>
              <a:t>70-80-е годы .</a:t>
            </a:r>
            <a:r>
              <a:rPr lang="ru-RU" sz="2400" b="1"/>
              <a:t> Третья волна связана с периодом застоя, породившем разные неформальные молодежные движения.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b="1" i="1"/>
              <a:t>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7800" y="-4465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76600"/>
            <a:ext cx="9144000" cy="3581400"/>
          </a:xfrm>
          <a:prstGeom prst="rect">
            <a:avLst/>
          </a:prstGeom>
          <a:noFill/>
        </p:spPr>
      </p:pic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84237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 b="1" i="1" dirty="0">
                <a:solidFill>
                  <a:srgbClr val="FF0000"/>
                </a:solidFill>
              </a:rPr>
              <a:t>   </a:t>
            </a:r>
            <a:r>
              <a:rPr lang="ru-RU" sz="2800" b="1" i="1" u="sng" dirty="0">
                <a:solidFill>
                  <a:srgbClr val="FF0000"/>
                </a:solidFill>
              </a:rPr>
              <a:t>В настоящее время</a:t>
            </a:r>
            <a:r>
              <a:rPr lang="ru-RU" sz="2400" b="1" i="1" dirty="0"/>
              <a:t> на развитие молодежного сленга большое влияние оказывает компьютеризация. Передача смысла, идеи, образа при появлении компьютера получила дополнительные возможности по сравнению с письмом и печатью. Сегодня лексика молодёжного сленга пополняется за счёт традиционных заимствований из уголовного жаргона, из жаргона различных </a:t>
            </a:r>
            <a:r>
              <a:rPr lang="ru-RU" sz="2400" b="1" i="1" dirty="0" err="1"/>
              <a:t>социолектов</a:t>
            </a:r>
            <a:r>
              <a:rPr lang="ru-RU" sz="2400" b="1" i="1" dirty="0"/>
              <a:t> (студентов, школьников, фанатов), появился так называемый «албанский язык». 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1211970673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400"/>
            <a:ext cx="9144000" cy="5181600"/>
          </a:xfrm>
          <a:prstGeom prst="rect">
            <a:avLst/>
          </a:prstGeom>
          <a:noFill/>
        </p:spPr>
      </p:pic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r>
              <a:rPr lang="ru-RU" sz="3600" b="1" i="1" dirty="0">
                <a:solidFill>
                  <a:srgbClr val="9933FF"/>
                </a:solidFill>
              </a:rPr>
              <a:t>Молодёжный сленг использует уголовный жаргон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229600" cy="251460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>
                <a:solidFill>
                  <a:srgbClr val="000099"/>
                </a:solidFill>
              </a:rPr>
              <a:t>   </a:t>
            </a:r>
            <a:r>
              <a:rPr lang="ru-RU" i="1" dirty="0">
                <a:solidFill>
                  <a:srgbClr val="000099"/>
                </a:solidFill>
              </a:rPr>
              <a:t>— социальный </a:t>
            </a:r>
            <a:r>
              <a:rPr lang="ru-RU" i="1" u="sng" dirty="0">
                <a:solidFill>
                  <a:srgbClr val="000099"/>
                </a:solidFill>
              </a:rPr>
              <a:t>диалект</a:t>
            </a:r>
            <a:r>
              <a:rPr lang="ru-RU" i="1" dirty="0">
                <a:solidFill>
                  <a:srgbClr val="000099"/>
                </a:solidFill>
              </a:rPr>
              <a:t> (</a:t>
            </a:r>
            <a:r>
              <a:rPr lang="ru-RU" i="1" u="sng" dirty="0" err="1">
                <a:solidFill>
                  <a:srgbClr val="000099"/>
                </a:solidFill>
              </a:rPr>
              <a:t>социолект</a:t>
            </a:r>
            <a:r>
              <a:rPr lang="ru-RU" i="1" dirty="0">
                <a:solidFill>
                  <a:srgbClr val="000099"/>
                </a:solidFill>
              </a:rPr>
              <a:t>), развившийся в среде деклассированных элементов общества, как правило, преступников</a:t>
            </a:r>
            <a:r>
              <a:rPr lang="ru-RU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1600" y="71735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57800"/>
            <a:ext cx="9144000" cy="1600200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76200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АВТОРИТЕТ</a:t>
            </a:r>
            <a:r>
              <a:rPr lang="ru-RU" sz="2800" i="1">
                <a:solidFill>
                  <a:srgbClr val="000099"/>
                </a:solidFill>
              </a:rPr>
              <a:t> </a:t>
            </a:r>
            <a:r>
              <a:rPr lang="ru-RU" sz="2800" i="1"/>
              <a:t>— лидер оргпреступной группировки (аналогично: автор, </a:t>
            </a:r>
            <a:r>
              <a:rPr lang="en-US" sz="2800" i="1"/>
              <a:t>«</a:t>
            </a:r>
            <a:r>
              <a:rPr lang="ru-RU" sz="2800" i="1"/>
              <a:t>ходить в авторитете</a:t>
            </a:r>
            <a:r>
              <a:rPr lang="en-US" sz="2800" i="1"/>
              <a:t>»)</a:t>
            </a:r>
            <a:r>
              <a:rPr lang="ru-RU" sz="2800" i="1"/>
              <a:t>.</a:t>
            </a:r>
          </a:p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КОСЯК ЗАПОРОТЬ</a:t>
            </a:r>
            <a:r>
              <a:rPr lang="ru-RU" sz="2800" i="1"/>
              <a:t> — совершить неправильный поступок.</a:t>
            </a:r>
          </a:p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НИШТЯК</a:t>
            </a:r>
            <a:r>
              <a:rPr lang="ru-RU" sz="2800" i="1"/>
              <a:t> — хорошо, в порядке (аналогично: ништякулла, ништячок).</a:t>
            </a:r>
          </a:p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ПАРАША </a:t>
            </a:r>
            <a:r>
              <a:rPr lang="ru-RU" sz="2800" i="1"/>
              <a:t>— отхожее место, бак для мусора.</a:t>
            </a:r>
          </a:p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ФУФЛО</a:t>
            </a:r>
            <a:r>
              <a:rPr lang="ru-RU" sz="2800" i="1"/>
              <a:t> — ложь, обман (аналогично: фуфлыжник, фуфлить, </a:t>
            </a:r>
            <a:r>
              <a:rPr lang="en-US" sz="2800" i="1"/>
              <a:t>«</a:t>
            </a:r>
            <a:r>
              <a:rPr lang="ru-RU" sz="2800" i="1"/>
              <a:t>гнать фуфло</a:t>
            </a:r>
            <a:r>
              <a:rPr lang="en-US" sz="2800" i="1"/>
              <a:t>»)</a:t>
            </a:r>
            <a:r>
              <a:rPr lang="ru-RU" sz="2800" i="1"/>
              <a:t>.</a:t>
            </a:r>
          </a:p>
          <a:p>
            <a:pPr>
              <a:lnSpc>
                <a:spcPct val="90000"/>
              </a:lnSpc>
            </a:pPr>
            <a:r>
              <a:rPr lang="ru-RU" sz="2800" i="1" u="sng">
                <a:solidFill>
                  <a:srgbClr val="0000FF"/>
                </a:solidFill>
              </a:rPr>
              <a:t>ШУХЕР </a:t>
            </a:r>
            <a:r>
              <a:rPr lang="ru-RU" sz="2800" i="1"/>
              <a:t>— опасность (аналогично: шухерить, на шухере, шухернуться).</a:t>
            </a:r>
          </a:p>
          <a:p>
            <a:pPr>
              <a:lnSpc>
                <a:spcPct val="90000"/>
              </a:lnSpc>
            </a:pPr>
            <a:endParaRPr lang="ru-RU" sz="2800" i="1"/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38400"/>
            <a:ext cx="9144000" cy="4419600"/>
          </a:xfrm>
          <a:prstGeom prst="rect">
            <a:avLst/>
          </a:prstGeom>
          <a:noFill/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62000"/>
          </a:xfrm>
        </p:spPr>
        <p:txBody>
          <a:bodyPr/>
          <a:lstStyle/>
          <a:p>
            <a:r>
              <a:rPr lang="ru-RU" sz="3200"/>
              <a:t>              </a:t>
            </a:r>
            <a:endParaRPr lang="ru-RU" sz="3200">
              <a:solidFill>
                <a:srgbClr val="0000FF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3048000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000099"/>
                </a:solidFill>
              </a:rPr>
              <a:t> </a:t>
            </a:r>
            <a:r>
              <a:rPr lang="ru-RU" i="1" u="sng">
                <a:solidFill>
                  <a:srgbClr val="000099"/>
                </a:solidFill>
              </a:rPr>
              <a:t>Студенческий жаргон</a:t>
            </a:r>
            <a:r>
              <a:rPr lang="ru-RU" i="1"/>
              <a:t> – своеобразный язык, распространенный среди учащихся ВУЗов и школьников. В нем можно выделить несколько групп терминов.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762000" y="685800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i="1" dirty="0">
                <a:solidFill>
                  <a:srgbClr val="FF0066"/>
                </a:solidFill>
              </a:rPr>
              <a:t>Молодёжный сленг так же включает студенческий жаргон</a:t>
            </a:r>
            <a:endParaRPr lang="ru-RU" sz="1600" b="1" i="1" dirty="0">
              <a:solidFill>
                <a:srgbClr val="FF006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1211970673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0"/>
            <a:ext cx="1524000" cy="6858000"/>
          </a:xfrm>
          <a:prstGeom prst="rect">
            <a:avLst/>
          </a:prstGeom>
          <a:noFill/>
        </p:spPr>
      </p:pic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838200"/>
            <a:ext cx="8229600" cy="5791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1600" dirty="0"/>
              <a:t>    </a:t>
            </a:r>
            <a:r>
              <a:rPr lang="ru-RU" sz="2400" i="1" dirty="0"/>
              <a:t>Во-первых, это общие для всех студентов слова:</a:t>
            </a:r>
          </a:p>
          <a:p>
            <a:pPr>
              <a:lnSpc>
                <a:spcPct val="90000"/>
              </a:lnSpc>
            </a:pPr>
            <a:r>
              <a:rPr lang="ru-RU" sz="2400" i="1" dirty="0">
                <a:solidFill>
                  <a:srgbClr val="000099"/>
                </a:solidFill>
              </a:rPr>
              <a:t> </a:t>
            </a:r>
            <a:r>
              <a:rPr lang="ru-RU" sz="2400" i="1" u="sng" dirty="0" err="1">
                <a:solidFill>
                  <a:srgbClr val="CC0099"/>
                </a:solidFill>
              </a:rPr>
              <a:t>универ</a:t>
            </a:r>
            <a:r>
              <a:rPr lang="ru-RU" sz="2400" i="1" dirty="0"/>
              <a:t>(университет);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зачетка</a:t>
            </a:r>
            <a:r>
              <a:rPr lang="ru-RU" sz="2400" i="1" dirty="0"/>
              <a:t>(зачётная книжка или зачётная неделя);</a:t>
            </a:r>
          </a:p>
          <a:p>
            <a:pPr>
              <a:lnSpc>
                <a:spcPct val="90000"/>
              </a:lnSpc>
            </a:pPr>
            <a:r>
              <a:rPr lang="ru-RU" sz="2400" i="1" dirty="0">
                <a:solidFill>
                  <a:srgbClr val="000099"/>
                </a:solidFill>
              </a:rPr>
              <a:t> </a:t>
            </a:r>
            <a:r>
              <a:rPr lang="ru-RU" sz="2400" i="1" u="sng" dirty="0" err="1">
                <a:solidFill>
                  <a:srgbClr val="CC0099"/>
                </a:solidFill>
              </a:rPr>
              <a:t>препод</a:t>
            </a:r>
            <a:r>
              <a:rPr lang="ru-RU" sz="2400" i="1" dirty="0"/>
              <a:t>(преподаватель);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 err="1">
                <a:solidFill>
                  <a:srgbClr val="CC0099"/>
                </a:solidFill>
              </a:rPr>
              <a:t>фак</a:t>
            </a:r>
            <a:r>
              <a:rPr lang="ru-RU" sz="2400" i="1" u="sng" dirty="0">
                <a:solidFill>
                  <a:srgbClr val="CC0099"/>
                </a:solidFill>
              </a:rPr>
              <a:t> </a:t>
            </a:r>
            <a:r>
              <a:rPr lang="ru-RU" sz="2400" i="1" dirty="0"/>
              <a:t>(имеется ввиду факультет);</a:t>
            </a:r>
          </a:p>
          <a:p>
            <a:pPr>
              <a:lnSpc>
                <a:spcPct val="90000"/>
              </a:lnSpc>
            </a:pPr>
            <a:r>
              <a:rPr lang="ru-RU" sz="2400" i="1" dirty="0">
                <a:solidFill>
                  <a:srgbClr val="000099"/>
                </a:solidFill>
              </a:rPr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банан</a:t>
            </a:r>
            <a:r>
              <a:rPr lang="ru-RU" sz="2400" i="1" dirty="0"/>
              <a:t> (неудовлетворительно);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 err="1">
                <a:solidFill>
                  <a:srgbClr val="CC0099"/>
                </a:solidFill>
              </a:rPr>
              <a:t>ботан</a:t>
            </a:r>
            <a:r>
              <a:rPr lang="ru-RU" sz="2400" i="1" dirty="0"/>
              <a:t> (произошедший от школьного </a:t>
            </a:r>
            <a:r>
              <a:rPr lang="en-US" sz="2400" i="1" dirty="0"/>
              <a:t>«</a:t>
            </a:r>
            <a:r>
              <a:rPr lang="ru-RU" sz="2400" i="1" dirty="0"/>
              <a:t>ботаник</a:t>
            </a:r>
            <a:r>
              <a:rPr lang="en-US" sz="2400" i="1" dirty="0"/>
              <a:t>»)</a:t>
            </a:r>
            <a:r>
              <a:rPr lang="ru-RU" sz="2400" i="1" dirty="0"/>
              <a:t>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 err="1">
                <a:solidFill>
                  <a:srgbClr val="CC0099"/>
                </a:solidFill>
              </a:rPr>
              <a:t>абитура</a:t>
            </a:r>
            <a:r>
              <a:rPr lang="ru-RU" sz="2400" i="1" dirty="0">
                <a:solidFill>
                  <a:srgbClr val="CC0099"/>
                </a:solidFill>
              </a:rPr>
              <a:t> </a:t>
            </a:r>
            <a:r>
              <a:rPr lang="ru-RU" sz="2400" i="1" dirty="0"/>
              <a:t>или </a:t>
            </a:r>
            <a:r>
              <a:rPr lang="ru-RU" sz="2400" i="1" u="sng" dirty="0" err="1">
                <a:solidFill>
                  <a:srgbClr val="CC0099"/>
                </a:solidFill>
              </a:rPr>
              <a:t>первокур</a:t>
            </a:r>
            <a:r>
              <a:rPr lang="ru-RU" sz="2400" i="1" dirty="0">
                <a:solidFill>
                  <a:srgbClr val="CC0099"/>
                </a:solidFill>
              </a:rPr>
              <a:t> </a:t>
            </a:r>
            <a:r>
              <a:rPr lang="ru-RU" sz="2400" i="1" dirty="0"/>
              <a:t>(только что поступившие студенты первого курса);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общага</a:t>
            </a:r>
            <a:r>
              <a:rPr lang="ru-RU" sz="2400" i="1" dirty="0"/>
              <a:t>(студенческое общежитие);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кирпич</a:t>
            </a:r>
            <a:r>
              <a:rPr lang="ru-RU" sz="2400" i="1" dirty="0">
                <a:solidFill>
                  <a:srgbClr val="CC0099"/>
                </a:solidFill>
              </a:rPr>
              <a:t> </a:t>
            </a:r>
            <a:r>
              <a:rPr lang="ru-RU" sz="2400" i="1" dirty="0"/>
              <a:t>(учебник большого размера);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хвост</a:t>
            </a:r>
            <a:r>
              <a:rPr lang="ru-RU" sz="2400" i="1" dirty="0"/>
              <a:t>(академическая задолженность);</a:t>
            </a:r>
          </a:p>
          <a:p>
            <a:pPr>
              <a:lnSpc>
                <a:spcPct val="90000"/>
              </a:lnSpc>
            </a:pPr>
            <a:r>
              <a:rPr lang="ru-RU" sz="2400" i="1" dirty="0"/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шпора</a:t>
            </a:r>
            <a:r>
              <a:rPr lang="ru-RU" sz="2400" i="1" dirty="0"/>
              <a:t>( шпаргалка).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76800"/>
            <a:ext cx="9144000" cy="1981200"/>
          </a:xfrm>
          <a:prstGeom prst="rect">
            <a:avLst/>
          </a:prstGeom>
          <a:noFill/>
        </p:spPr>
      </p:pic>
      <p:pic>
        <p:nvPicPr>
          <p:cNvPr id="36868" name="Picture 4" descr="1211970642_0li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43600" cy="1208088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8006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dirty="0"/>
              <a:t>    </a:t>
            </a:r>
            <a:r>
              <a:rPr lang="ru-RU" sz="2400" i="1" dirty="0"/>
              <a:t>Позднее, когда общеобразовательные предметы сменяются специальными, в речи студентов появляется  лексика, характерная для того или иного факультета. Обычно слова образуются от сокращенных названий предметов: </a:t>
            </a:r>
          </a:p>
          <a:p>
            <a:pPr>
              <a:lnSpc>
                <a:spcPct val="80000"/>
              </a:lnSpc>
            </a:pPr>
            <a:r>
              <a:rPr lang="ru-RU" sz="2400" i="1" u="sng" dirty="0" err="1">
                <a:solidFill>
                  <a:srgbClr val="CC0099"/>
                </a:solidFill>
              </a:rPr>
              <a:t>матан</a:t>
            </a:r>
            <a:r>
              <a:rPr lang="ru-RU" sz="2400" i="1" u="sng" dirty="0">
                <a:solidFill>
                  <a:srgbClr val="CC0099"/>
                </a:solidFill>
              </a:rPr>
              <a:t>, </a:t>
            </a:r>
            <a:r>
              <a:rPr lang="ru-RU" sz="2400" i="1" u="sng" dirty="0" err="1">
                <a:solidFill>
                  <a:srgbClr val="CC0099"/>
                </a:solidFill>
              </a:rPr>
              <a:t>матанал</a:t>
            </a:r>
            <a:r>
              <a:rPr lang="ru-RU" sz="2400" i="1" dirty="0"/>
              <a:t> – математический анализ;</a:t>
            </a:r>
          </a:p>
          <a:p>
            <a:pPr>
              <a:lnSpc>
                <a:spcPct val="80000"/>
              </a:lnSpc>
            </a:pPr>
            <a:r>
              <a:rPr lang="ru-RU" sz="2400" i="1" u="sng" dirty="0">
                <a:solidFill>
                  <a:srgbClr val="CC0099"/>
                </a:solidFill>
              </a:rPr>
              <a:t>вышка</a:t>
            </a:r>
            <a:r>
              <a:rPr lang="ru-RU" sz="2400" i="1" dirty="0"/>
              <a:t> – высшая математика;</a:t>
            </a:r>
          </a:p>
          <a:p>
            <a:pPr>
              <a:lnSpc>
                <a:spcPct val="80000"/>
              </a:lnSpc>
            </a:pPr>
            <a:r>
              <a:rPr lang="ru-RU" sz="2400" i="1" u="sng" dirty="0" err="1">
                <a:solidFill>
                  <a:srgbClr val="CC0099"/>
                </a:solidFill>
              </a:rPr>
              <a:t>начерталка</a:t>
            </a:r>
            <a:r>
              <a:rPr lang="ru-RU" sz="2400" i="1" dirty="0"/>
              <a:t> – начертательная геометрия;</a:t>
            </a:r>
          </a:p>
          <a:p>
            <a:pPr>
              <a:lnSpc>
                <a:spcPct val="80000"/>
              </a:lnSpc>
            </a:pPr>
            <a:r>
              <a:rPr lang="ru-RU" sz="2400" i="1" u="sng" dirty="0" err="1">
                <a:solidFill>
                  <a:srgbClr val="CC0099"/>
                </a:solidFill>
              </a:rPr>
              <a:t>термех</a:t>
            </a:r>
            <a:r>
              <a:rPr lang="ru-RU" sz="2400" i="1" dirty="0">
                <a:solidFill>
                  <a:srgbClr val="000099"/>
                </a:solidFill>
              </a:rPr>
              <a:t> </a:t>
            </a:r>
            <a:r>
              <a:rPr lang="ru-RU" sz="2400" i="1" dirty="0"/>
              <a:t>– теоретическая механика;</a:t>
            </a:r>
          </a:p>
          <a:p>
            <a:pPr>
              <a:lnSpc>
                <a:spcPct val="80000"/>
              </a:lnSpc>
            </a:pPr>
            <a:r>
              <a:rPr lang="ru-RU" sz="2400" i="1" u="sng" dirty="0" err="1">
                <a:solidFill>
                  <a:srgbClr val="CC0099"/>
                </a:solidFill>
              </a:rPr>
              <a:t>уголовка</a:t>
            </a:r>
            <a:r>
              <a:rPr lang="ru-RU" sz="2400" i="1" dirty="0">
                <a:solidFill>
                  <a:srgbClr val="CC0099"/>
                </a:solidFill>
              </a:rPr>
              <a:t> </a:t>
            </a:r>
            <a:r>
              <a:rPr lang="ru-RU" sz="2400" i="1" dirty="0"/>
              <a:t>– уголовное право;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CC0099"/>
                </a:solidFill>
              </a:rPr>
              <a:t> </a:t>
            </a:r>
            <a:r>
              <a:rPr lang="ru-RU" sz="2400" i="1" u="sng" dirty="0">
                <a:solidFill>
                  <a:srgbClr val="CC0099"/>
                </a:solidFill>
              </a:rPr>
              <a:t>бацилла</a:t>
            </a:r>
            <a:r>
              <a:rPr lang="ru-RU" sz="2400" i="1" dirty="0"/>
              <a:t> – паразитология.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 dirty="0"/>
              <a:t>    Иногда названия предметов студенты заменяют фамилиями преподавателей или авторов учебников.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1735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46763"/>
            <a:ext cx="5257800" cy="1011237"/>
          </a:xfrm>
          <a:prstGeom prst="rect">
            <a:avLst/>
          </a:prstGeom>
          <a:noFill/>
        </p:spPr>
      </p:pic>
      <p:pic>
        <p:nvPicPr>
          <p:cNvPr id="37894" name="Picture 6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9144000" cy="1011238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/>
              <a:t>   </a:t>
            </a:r>
            <a:r>
              <a:rPr lang="ru-RU" sz="2400" i="1"/>
              <a:t>На старших курсах в жаргоне студентов появляются специальные термины, присущие скорее не студенческой, а профессиональной среде. Особенно заметно это на примере IT-специалистов: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/>
              <a:t>    </a:t>
            </a:r>
            <a:r>
              <a:rPr lang="ru-RU" sz="2400" i="1" u="sng">
                <a:solidFill>
                  <a:srgbClr val="FF00FF"/>
                </a:solidFill>
              </a:rPr>
              <a:t>мамка</a:t>
            </a:r>
            <a:r>
              <a:rPr lang="ru-RU" sz="2400" i="1"/>
              <a:t> (материнская плата);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/>
              <a:t>    </a:t>
            </a:r>
            <a:r>
              <a:rPr lang="ru-RU" sz="2400" i="1" u="sng">
                <a:solidFill>
                  <a:srgbClr val="FF00FF"/>
                </a:solidFill>
              </a:rPr>
              <a:t>железо</a:t>
            </a:r>
            <a:r>
              <a:rPr lang="ru-RU" sz="2400" i="1"/>
              <a:t> (аппаратное обеспечение);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/>
              <a:t>    </a:t>
            </a:r>
            <a:r>
              <a:rPr lang="ru-RU" sz="2400" i="1" u="sng">
                <a:solidFill>
                  <a:srgbClr val="FF00FF"/>
                </a:solidFill>
              </a:rPr>
              <a:t>операционка</a:t>
            </a:r>
            <a:r>
              <a:rPr lang="ru-RU" sz="2400" i="1"/>
              <a:t> (операционная система).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/>
              <a:t>    Интересен и сленг студентов архитекторов. Здесь слова образуются не только сокращением, но и перестановкой букв: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/>
              <a:t>    </a:t>
            </a:r>
            <a:r>
              <a:rPr lang="ru-RU" sz="2400" i="1" u="sng">
                <a:solidFill>
                  <a:srgbClr val="FF00FF"/>
                </a:solidFill>
              </a:rPr>
              <a:t>кандараш</a:t>
            </a:r>
            <a:r>
              <a:rPr lang="ru-RU" sz="2400" i="1">
                <a:solidFill>
                  <a:srgbClr val="FF00FF"/>
                </a:solidFill>
              </a:rPr>
              <a:t>, </a:t>
            </a:r>
            <a:r>
              <a:rPr lang="ru-RU" sz="2400" i="1" u="sng">
                <a:solidFill>
                  <a:srgbClr val="FF00FF"/>
                </a:solidFill>
              </a:rPr>
              <a:t>дербалка</a:t>
            </a:r>
            <a:r>
              <a:rPr lang="ru-RU" sz="2400" i="1">
                <a:solidFill>
                  <a:srgbClr val="FF00FF"/>
                </a:solidFill>
              </a:rPr>
              <a:t>, </a:t>
            </a:r>
            <a:r>
              <a:rPr lang="ru-RU" sz="2400" i="1" u="sng">
                <a:solidFill>
                  <a:srgbClr val="FF00FF"/>
                </a:solidFill>
              </a:rPr>
              <a:t>режечек</a:t>
            </a:r>
            <a:r>
              <a:rPr lang="ru-RU" sz="2400" i="1">
                <a:solidFill>
                  <a:srgbClr val="FF00FF"/>
                </a:solidFill>
              </a:rPr>
              <a:t>, </a:t>
            </a:r>
            <a:r>
              <a:rPr lang="ru-RU" sz="2400" i="1" u="sng">
                <a:solidFill>
                  <a:srgbClr val="FF00FF"/>
                </a:solidFill>
              </a:rPr>
              <a:t>жиповись.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1211970673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57800"/>
            <a:ext cx="9144000" cy="1600200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825500"/>
          </a:xfrm>
        </p:spPr>
        <p:txBody>
          <a:bodyPr/>
          <a:lstStyle/>
          <a:p>
            <a:r>
              <a:rPr lang="ru-RU" sz="3200" dirty="0">
                <a:solidFill>
                  <a:srgbClr val="0000FF"/>
                </a:solidFill>
              </a:rPr>
              <a:t>  </a:t>
            </a:r>
            <a:r>
              <a:rPr lang="ru-RU" sz="3200" dirty="0">
                <a:solidFill>
                  <a:srgbClr val="FF0066"/>
                </a:solidFill>
              </a:rPr>
              <a:t>Молодёжный сленг включает в себя заимствованные слова из английского языка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Мерчендайзер</a:t>
            </a:r>
            <a:r>
              <a:rPr lang="ru-RU" sz="2400" i="1"/>
              <a:t> — товаровед, человек, представляющий торговую компанию в торговых сетях (чаще всего супер- и гипермаркетах). </a:t>
            </a:r>
          </a:p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Клининг</a:t>
            </a:r>
            <a:r>
              <a:rPr lang="ru-RU" sz="2400" i="1" u="sng">
                <a:solidFill>
                  <a:srgbClr val="000099"/>
                </a:solidFill>
              </a:rPr>
              <a:t> </a:t>
            </a:r>
            <a:r>
              <a:rPr lang="ru-RU" sz="2400" i="1"/>
              <a:t>— уборка.</a:t>
            </a:r>
          </a:p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Тренд</a:t>
            </a:r>
            <a:r>
              <a:rPr lang="ru-RU" sz="2400" i="1"/>
              <a:t> (от английского trend) — это направление, течение, тенденция.</a:t>
            </a:r>
          </a:p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Тенденция</a:t>
            </a:r>
            <a:r>
              <a:rPr lang="ru-RU" sz="2400" i="1">
                <a:solidFill>
                  <a:srgbClr val="0066FF"/>
                </a:solidFill>
              </a:rPr>
              <a:t> </a:t>
            </a:r>
            <a:r>
              <a:rPr lang="ru-RU" sz="2400" i="1"/>
              <a:t>— направленность того или иного процесса, направление в движении или развитии чего-либо.</a:t>
            </a:r>
          </a:p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Спойлер </a:t>
            </a:r>
            <a:r>
              <a:rPr lang="ru-RU" sz="2400" i="1"/>
              <a:t>—  деталь кузова автомобиля для улучшения аэродинамики.</a:t>
            </a:r>
          </a:p>
          <a:p>
            <a:pPr>
              <a:lnSpc>
                <a:spcPct val="80000"/>
              </a:lnSpc>
            </a:pPr>
            <a:r>
              <a:rPr lang="ru-RU" sz="2400" i="1" u="sng">
                <a:solidFill>
                  <a:srgbClr val="0066FF"/>
                </a:solidFill>
              </a:rPr>
              <a:t>Дресс-код</a:t>
            </a:r>
            <a:r>
              <a:rPr lang="ru-RU" sz="2400" i="1">
                <a:solidFill>
                  <a:srgbClr val="0066FF"/>
                </a:solidFill>
              </a:rPr>
              <a:t> </a:t>
            </a:r>
            <a:r>
              <a:rPr lang="ru-RU" sz="2400" i="1"/>
              <a:t>(англ. dress code — кодекс одежды) — форма одежды, требуемая при посещении определённых мероприятий, организаций, заведений.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1211970642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00600" cy="6858000"/>
          </a:xfrm>
          <a:prstGeom prst="rect">
            <a:avLst/>
          </a:prstGeom>
          <a:noFill/>
        </p:spPr>
      </p:pic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762000"/>
            <a:ext cx="6629400" cy="6096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i="1" u="sng" dirty="0">
                <a:solidFill>
                  <a:srgbClr val="FF0066"/>
                </a:solidFill>
              </a:rPr>
              <a:t>Драйв</a:t>
            </a:r>
            <a:r>
              <a:rPr lang="ru-RU" sz="2400" i="1" dirty="0"/>
              <a:t> — имеет немало значений: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двигатель;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привод (внешнего устройства компьютера);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большая энергия, напористость;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побуждение, стимул;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рывок, удар (спорт.);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вести;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везти;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ехать;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двигаться;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заставлять;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гнать;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стимулировать;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i="1" dirty="0"/>
              <a:t>     — управлять (транспорт., ИТ).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7800" y="71735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9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9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9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9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9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99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9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99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1211970642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05000"/>
          </a:xfrm>
          <a:prstGeom prst="rect">
            <a:avLst/>
          </a:prstGeom>
          <a:noFill/>
        </p:spPr>
      </p:pic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 i="1" u="sng">
                <a:solidFill>
                  <a:srgbClr val="FF0066"/>
                </a:solidFill>
              </a:rPr>
              <a:t>Фэйк</a:t>
            </a:r>
            <a:r>
              <a:rPr lang="ru-RU" sz="2800" i="1"/>
              <a:t> (англ. fake) — подделка, фальшивка. </a:t>
            </a:r>
          </a:p>
          <a:p>
            <a:pPr>
              <a:lnSpc>
                <a:spcPct val="80000"/>
              </a:lnSpc>
            </a:pPr>
            <a:r>
              <a:rPr lang="ru-RU" sz="2800" i="1" u="sng">
                <a:solidFill>
                  <a:srgbClr val="FF0066"/>
                </a:solidFill>
              </a:rPr>
              <a:t>Ресепшн</a:t>
            </a:r>
            <a:r>
              <a:rPr lang="ru-RU" sz="2800" i="1"/>
              <a:t> (англ. reception, фр. reception, нем. Rezeption) — слово с основным значением </a:t>
            </a:r>
            <a:r>
              <a:rPr lang="en-US" sz="2800" i="1"/>
              <a:t>«</a:t>
            </a:r>
            <a:r>
              <a:rPr lang="ru-RU" sz="2800" i="1"/>
              <a:t>приём</a:t>
            </a:r>
            <a:r>
              <a:rPr lang="en-US" sz="2800" i="1"/>
              <a:t>», «</a:t>
            </a:r>
            <a:r>
              <a:rPr lang="ru-RU" sz="2800" i="1"/>
              <a:t>приемная</a:t>
            </a:r>
            <a:r>
              <a:rPr lang="en-US" sz="2800" i="1"/>
              <a:t>»</a:t>
            </a:r>
            <a:r>
              <a:rPr lang="ru-RU" sz="2800" i="1"/>
              <a:t>.</a:t>
            </a:r>
          </a:p>
          <a:p>
            <a:pPr>
              <a:lnSpc>
                <a:spcPct val="80000"/>
              </a:lnSpc>
            </a:pPr>
            <a:r>
              <a:rPr lang="ru-RU" sz="2800" i="1" u="sng">
                <a:solidFill>
                  <a:srgbClr val="FF0066"/>
                </a:solidFill>
              </a:rPr>
              <a:t>Волонтёр</a:t>
            </a:r>
            <a:r>
              <a:rPr lang="ru-RU" sz="2800" i="1"/>
              <a:t> (фр. volontaire, от лат. voluntarius) — лицо, осуществляющее добровольную деятельность на благо широкой общественности без расчёта на денежное вознаграждение.</a:t>
            </a:r>
          </a:p>
          <a:p>
            <a:pPr>
              <a:lnSpc>
                <a:spcPct val="80000"/>
              </a:lnSpc>
            </a:pPr>
            <a:r>
              <a:rPr lang="ru-RU" sz="2800" i="1" u="sng">
                <a:solidFill>
                  <a:srgbClr val="FF0066"/>
                </a:solidFill>
              </a:rPr>
              <a:t>Бойфренд</a:t>
            </a:r>
            <a:r>
              <a:rPr lang="ru-RU" sz="2800" i="1"/>
              <a:t> (англ. boyfriend — друг) — это молодой человек девушки.</a:t>
            </a:r>
          </a:p>
          <a:p>
            <a:pPr>
              <a:lnSpc>
                <a:spcPct val="80000"/>
              </a:lnSpc>
            </a:pPr>
            <a:endParaRPr lang="ru-RU" sz="2800" i="1"/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1211970600_0lik"/>
          <p:cNvPicPr>
            <a:picLocks noChangeAspect="1" noChangeArrowheads="1"/>
          </p:cNvPicPr>
          <p:nvPr/>
        </p:nvPicPr>
        <p:blipFill>
          <a:blip r:embed="rId2" cstate="print">
            <a:lum bright="14000" contrast="-2000"/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</p:spPr>
      </p:pic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0"/>
            <a:ext cx="8229600" cy="2514600"/>
          </a:xfrm>
        </p:spPr>
        <p:txBody>
          <a:bodyPr/>
          <a:lstStyle/>
          <a:p>
            <a:r>
              <a:rPr lang="ru-RU" sz="3200" i="1" dirty="0">
                <a:solidFill>
                  <a:srgbClr val="0000FF"/>
                </a:solidFill>
              </a:rPr>
              <a:t>В последние годы активно происходит пополнение молодёжного сленга за счёт электронного </a:t>
            </a:r>
            <a:r>
              <a:rPr lang="ru-RU" sz="3200" i="1" u="sng" dirty="0">
                <a:solidFill>
                  <a:srgbClr val="615D5D"/>
                </a:solidFill>
              </a:rPr>
              <a:t>"</a:t>
            </a:r>
            <a:r>
              <a:rPr lang="ru-RU" sz="3200" i="1" u="sng" dirty="0" err="1">
                <a:solidFill>
                  <a:srgbClr val="615D5D"/>
                </a:solidFill>
              </a:rPr>
              <a:t>новояза</a:t>
            </a:r>
            <a:r>
              <a:rPr lang="ru-RU" sz="3200" i="1" u="sng" dirty="0">
                <a:solidFill>
                  <a:srgbClr val="615D5D"/>
                </a:solidFill>
              </a:rPr>
              <a:t>"</a:t>
            </a:r>
            <a:r>
              <a:rPr lang="ru-RU" sz="3200" i="1" dirty="0">
                <a:solidFill>
                  <a:srgbClr val="615D5D"/>
                </a:solidFill>
              </a:rPr>
              <a:t> - языка </a:t>
            </a:r>
            <a:r>
              <a:rPr lang="ru-RU" sz="3200" i="1" dirty="0" err="1">
                <a:solidFill>
                  <a:srgbClr val="615D5D"/>
                </a:solidFill>
              </a:rPr>
              <a:t>Интернет-форумов</a:t>
            </a:r>
            <a:r>
              <a:rPr lang="ru-RU" sz="3200" i="1" dirty="0">
                <a:solidFill>
                  <a:srgbClr val="615D5D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19800" cy="1295400"/>
          </a:xfrm>
          <a:prstGeom prst="rect">
            <a:avLst/>
          </a:prstGeom>
          <a:noFill/>
        </p:spPr>
      </p:pic>
      <p:pic>
        <p:nvPicPr>
          <p:cNvPr id="49156" name="Picture 4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400"/>
            <a:ext cx="4572000" cy="1371600"/>
          </a:xfrm>
          <a:prstGeom prst="rect">
            <a:avLst/>
          </a:prstGeom>
          <a:noFill/>
        </p:spPr>
      </p:pic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4953000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endParaRPr lang="ru-RU" sz="2000" u="sng">
              <a:solidFill>
                <a:srgbClr val="000099"/>
              </a:solidFill>
            </a:endParaRPr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Сеть</a:t>
            </a:r>
            <a:r>
              <a:rPr lang="ru-RU" sz="2000" i="1">
                <a:solidFill>
                  <a:srgbClr val="FF0066"/>
                </a:solidFill>
              </a:rPr>
              <a:t> </a:t>
            </a:r>
            <a:r>
              <a:rPr lang="ru-RU" sz="2000" i="1"/>
              <a:t>- интернет иногда называют Сетью.</a:t>
            </a:r>
            <a:endParaRPr lang="ru-RU" sz="2000" i="1" u="sng"/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Бод (Bod)</a:t>
            </a:r>
            <a:r>
              <a:rPr lang="ru-RU" sz="2000" i="1"/>
              <a:t> - единица измерения скорости передачи информации. Грубо говоря, 1 бод=1 бит в секунду.</a:t>
            </a:r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Чат (англ. chat - болтовня)</a:t>
            </a:r>
            <a:r>
              <a:rPr lang="ru-RU" sz="2000" i="1"/>
              <a:t> - собственно это болтовня и есть. Но только по интернету. Такие разговоры обычно не очень содержательны (в основном "Привет", "Пока", "Как дела?").</a:t>
            </a:r>
            <a:endParaRPr lang="ru-RU" sz="2000" i="1" u="sng"/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IMHO (In My Humble Opinion - по моему скромному мнению)</a:t>
            </a:r>
            <a:r>
              <a:rPr lang="ru-RU" sz="2000" i="1"/>
              <a:t> - это слово обычно добавляют если не очень уверены в своих словах или хотят выразить свою точку зрения.</a:t>
            </a:r>
            <a:endParaRPr lang="ru-RU" sz="2000" i="1" u="sng"/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ICQ (она же - Аська)</a:t>
            </a:r>
            <a:r>
              <a:rPr lang="ru-RU" sz="2000" i="1"/>
              <a:t> - ICQ это программа для непосредственного прямого общения интернетчиков.</a:t>
            </a:r>
            <a:endParaRPr lang="ru-RU" sz="2000" i="1" u="sng"/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On-Line</a:t>
            </a:r>
            <a:r>
              <a:rPr lang="ru-RU" sz="2000" i="1" u="sng">
                <a:solidFill>
                  <a:srgbClr val="000099"/>
                </a:solidFill>
              </a:rPr>
              <a:t> </a:t>
            </a:r>
            <a:r>
              <a:rPr lang="ru-RU" sz="2000" i="1">
                <a:solidFill>
                  <a:srgbClr val="000099"/>
                </a:solidFill>
              </a:rPr>
              <a:t>- </a:t>
            </a:r>
            <a:r>
              <a:rPr lang="ru-RU" sz="2000" i="1"/>
              <a:t>на линии, на связи. Это слово означает подключённость к Сети и работу с ней в реальном времени. </a:t>
            </a:r>
            <a:endParaRPr lang="ru-RU" sz="2000" i="1" u="sng"/>
          </a:p>
          <a:p>
            <a:pPr marL="609600" indent="-609600">
              <a:lnSpc>
                <a:spcPct val="80000"/>
              </a:lnSpc>
            </a:pPr>
            <a:r>
              <a:rPr lang="ru-RU" sz="2000" i="1" u="sng">
                <a:solidFill>
                  <a:srgbClr val="FF0066"/>
                </a:solidFill>
              </a:rPr>
              <a:t>Провайдер ("Пров")- ISP - Internet Service </a:t>
            </a:r>
            <a:r>
              <a:rPr lang="ru-RU" sz="2000" i="1">
                <a:solidFill>
                  <a:srgbClr val="FF0066"/>
                </a:solidFill>
              </a:rPr>
              <a:t>Provider</a:t>
            </a:r>
            <a:r>
              <a:rPr lang="ru-RU" sz="2000" i="1">
                <a:solidFill>
                  <a:srgbClr val="000099"/>
                </a:solidFill>
              </a:rPr>
              <a:t> - </a:t>
            </a:r>
            <a:r>
              <a:rPr lang="ru-RU" sz="2000" i="1"/>
              <a:t>провайдер это организация, предоставлющая пользователям услуги интернета.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1211970642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</p:spPr>
      </p:pic>
      <p:pic>
        <p:nvPicPr>
          <p:cNvPr id="60420" name="Picture 4" descr="1211970600_0li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382000" cy="1295400"/>
          </a:xfrm>
          <a:prstGeom prst="rect">
            <a:avLst/>
          </a:prstGeom>
          <a:noFill/>
        </p:spPr>
      </p:pic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800" i="1">
                <a:solidFill>
                  <a:srgbClr val="9933FF"/>
                </a:solidFill>
              </a:rPr>
              <a:t>  </a:t>
            </a:r>
            <a:r>
              <a:rPr lang="ru-RU" sz="2400" i="1">
                <a:solidFill>
                  <a:srgbClr val="9933FF"/>
                </a:solidFill>
              </a:rPr>
              <a:t>Студенты, а вслед за ними и школьники, которым полюбились блуждания по сетям Всемирной паутины, стали осваивать так называемый </a:t>
            </a:r>
            <a:r>
              <a:rPr lang="ru-RU" sz="2400" i="1" u="sng">
                <a:solidFill>
                  <a:srgbClr val="9933FF"/>
                </a:solidFill>
              </a:rPr>
              <a:t>"</a:t>
            </a:r>
            <a:r>
              <a:rPr lang="ru-RU" sz="2400" i="1" u="sng">
                <a:solidFill>
                  <a:srgbClr val="9933FF"/>
                </a:solidFill>
                <a:hlinkClick r:id="rId4" action="ppaction://hlinkfile"/>
              </a:rPr>
              <a:t>албанский" язык</a:t>
            </a:r>
            <a:r>
              <a:rPr lang="ru-RU" sz="2400" i="1">
                <a:solidFill>
                  <a:srgbClr val="9933FF"/>
                </a:solidFill>
              </a:rPr>
              <a:t>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>
                <a:solidFill>
                  <a:srgbClr val="9933FF"/>
                </a:solidFill>
              </a:rPr>
              <a:t>   Не иначе такое название закрепилось из-за созвучия со словом "болван". Ведь первоначально остроумные и хорошо знающие грамматику пользователи Интернета весело пародировали многочисленные ошибки и опечатки, которые наводнили самые различные сайты и в первую очередь те, на которых есть возможность живого обмена мнениями.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i="1">
                <a:solidFill>
                  <a:srgbClr val="9933FF"/>
                </a:solidFill>
              </a:rPr>
              <a:t>  В скором времени язык пародии превратился в примитивный язык эпигонов, который со скоростью опасного вируса стал заражать одну сотню пользователей за другой.</a:t>
            </a:r>
            <a:r>
              <a:rPr lang="ru-RU" sz="2400">
                <a:solidFill>
                  <a:srgbClr val="9933FF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1211970642_0lik"/>
          <p:cNvPicPr>
            <a:picLocks noChangeAspect="1" noChangeArrowheads="1"/>
          </p:cNvPicPr>
          <p:nvPr/>
        </p:nvPicPr>
        <p:blipFill>
          <a:blip r:embed="rId2" cstate="print">
            <a:lum bright="54000" contrast="3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14400"/>
            <a:ext cx="8229600" cy="55927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Превед</a:t>
            </a:r>
            <a:r>
              <a:rPr lang="ru-RU" sz="2400" i="1" u="sng" dirty="0">
                <a:solidFill>
                  <a:srgbClr val="0066FF"/>
                </a:solidFill>
              </a:rPr>
              <a:t> </a:t>
            </a:r>
            <a:r>
              <a:rPr lang="ru-RU" sz="2400" i="1" dirty="0">
                <a:solidFill>
                  <a:srgbClr val="0066FF"/>
                </a:solidFill>
              </a:rPr>
              <a:t> </a:t>
            </a:r>
            <a:r>
              <a:rPr lang="ru-RU" sz="2400" i="1" dirty="0"/>
              <a:t>—«</a:t>
            </a:r>
            <a:r>
              <a:rPr lang="ru-RU" sz="2400" i="1" dirty="0" err="1"/>
              <a:t>Преве́д</a:t>
            </a:r>
            <a:r>
              <a:rPr lang="ru-RU" sz="2400" i="1" dirty="0"/>
              <a:t>!» — приветствие, искажённое от русского слова «привет».</a:t>
            </a:r>
            <a:r>
              <a:rPr lang="ru-RU" sz="2400" i="1" dirty="0">
                <a:solidFill>
                  <a:srgbClr val="0066FF"/>
                </a:solidFill>
              </a:rPr>
              <a:t>  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Смайл</a:t>
            </a:r>
            <a:r>
              <a:rPr lang="ru-RU" sz="2400" i="1" dirty="0">
                <a:solidFill>
                  <a:srgbClr val="0066FF"/>
                </a:solidFill>
              </a:rPr>
              <a:t>  </a:t>
            </a:r>
            <a:r>
              <a:rPr lang="ru-RU" sz="2400" i="1" dirty="0"/>
              <a:t>— </a:t>
            </a:r>
            <a:r>
              <a:rPr lang="ru-RU" sz="2400" i="1" dirty="0" err="1"/>
              <a:t>Сма́йл</a:t>
            </a:r>
            <a:r>
              <a:rPr lang="ru-RU" sz="2400" i="1" dirty="0"/>
              <a:t>, смайлик (англ. </a:t>
            </a:r>
            <a:r>
              <a:rPr lang="ru-RU" sz="2400" i="1" dirty="0" err="1"/>
              <a:t>smiley</a:t>
            </a:r>
            <a:r>
              <a:rPr lang="ru-RU" sz="2400" i="1" dirty="0"/>
              <a:t>) — идеограмма, изображающая эмоцию. </a:t>
            </a:r>
            <a:r>
              <a:rPr lang="ru-RU" sz="2400" i="1" dirty="0">
                <a:solidFill>
                  <a:srgbClr val="0066FF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Чмоки</a:t>
            </a:r>
            <a:r>
              <a:rPr lang="ru-RU" sz="2400" i="1" dirty="0">
                <a:solidFill>
                  <a:srgbClr val="0066FF"/>
                </a:solidFill>
              </a:rPr>
              <a:t>  </a:t>
            </a:r>
            <a:r>
              <a:rPr lang="ru-RU" sz="2400" i="1" dirty="0"/>
              <a:t>— </a:t>
            </a:r>
            <a:r>
              <a:rPr lang="ru-RU" sz="2400" i="1" dirty="0" err="1"/>
              <a:t>Чмо́ки</a:t>
            </a:r>
            <a:r>
              <a:rPr lang="ru-RU" sz="2400" i="1" dirty="0"/>
              <a:t>; </a:t>
            </a:r>
            <a:r>
              <a:rPr lang="ru-RU" sz="2400" i="1" dirty="0" err="1"/>
              <a:t>Чмоки</a:t>
            </a:r>
            <a:r>
              <a:rPr lang="ru-RU" sz="2400" i="1" dirty="0"/>
              <a:t>, </a:t>
            </a:r>
            <a:r>
              <a:rPr lang="ru-RU" sz="2400" i="1" dirty="0" err="1"/>
              <a:t>пративный</a:t>
            </a:r>
            <a:r>
              <a:rPr lang="ru-RU" sz="2400" i="1" dirty="0"/>
              <a:t>! — </a:t>
            </a:r>
            <a:r>
              <a:rPr lang="ru-RU" sz="2400" i="1" dirty="0" err="1"/>
              <a:t>син</a:t>
            </a:r>
            <a:r>
              <a:rPr lang="ru-RU" sz="2400" i="1" dirty="0"/>
              <a:t>. Чмок </a:t>
            </a:r>
            <a:r>
              <a:rPr lang="ru-RU" sz="2400" i="1" dirty="0" err="1"/>
              <a:t>тя</a:t>
            </a:r>
            <a:r>
              <a:rPr lang="ru-RU" sz="2400" i="1" dirty="0"/>
              <a:t>! (розов. шрифт.) — форма приветствия, позаимствованная у некоторых девушек -посетительниц чатов.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Пипе́ц</a:t>
            </a:r>
            <a:r>
              <a:rPr lang="ru-RU" sz="2400" i="1" dirty="0">
                <a:solidFill>
                  <a:srgbClr val="0066FF"/>
                </a:solidFill>
              </a:rPr>
              <a:t> </a:t>
            </a:r>
            <a:r>
              <a:rPr lang="ru-RU" sz="2400" i="1" dirty="0"/>
              <a:t>— слово, выражающее эмоции крайнего разочарования, недовольства, удивление и т.п.</a:t>
            </a:r>
            <a:br>
              <a:rPr lang="ru-RU" sz="2400" i="1" dirty="0"/>
            </a:br>
            <a:r>
              <a:rPr lang="ru-RU" sz="2400" i="1" dirty="0"/>
              <a:t>Синоним к фразе "Вот блин!" 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Пруцца</a:t>
            </a:r>
            <a:r>
              <a:rPr lang="ru-RU" sz="2400" i="1" dirty="0">
                <a:solidFill>
                  <a:srgbClr val="0066FF"/>
                </a:solidFill>
              </a:rPr>
              <a:t> </a:t>
            </a:r>
            <a:r>
              <a:rPr lang="ru-RU" sz="2400" i="1" dirty="0"/>
              <a:t>— от чего-то получают удовольствие.</a:t>
            </a:r>
            <a:r>
              <a:rPr lang="ru-RU" sz="2400" i="1" dirty="0">
                <a:solidFill>
                  <a:srgbClr val="0066FF"/>
                </a:solidFill>
              </a:rPr>
              <a:t>  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Ржунимагу</a:t>
            </a:r>
            <a:r>
              <a:rPr lang="ru-RU" sz="2400" i="1" dirty="0"/>
              <a:t> — комментарий, свидетельствующий, что текст показался комментатору крайне смешным. </a:t>
            </a:r>
            <a:r>
              <a:rPr lang="ru-RU" sz="2400" i="1" dirty="0">
                <a:solidFill>
                  <a:srgbClr val="0066FF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sz="2400" i="1" dirty="0">
                <a:solidFill>
                  <a:srgbClr val="0066FF"/>
                </a:solidFill>
              </a:rPr>
              <a:t>    </a:t>
            </a:r>
            <a:r>
              <a:rPr lang="ru-RU" sz="2400" i="1" u="sng" dirty="0" err="1">
                <a:solidFill>
                  <a:srgbClr val="0066FF"/>
                </a:solidFill>
              </a:rPr>
              <a:t>Фотожоп</a:t>
            </a:r>
            <a:r>
              <a:rPr lang="ru-RU" sz="2400" i="1" dirty="0">
                <a:solidFill>
                  <a:srgbClr val="0066FF"/>
                </a:solidFill>
              </a:rPr>
              <a:t> </a:t>
            </a:r>
            <a:r>
              <a:rPr lang="ru-RU" sz="2400" i="1" dirty="0"/>
              <a:t>— Графический редактор </a:t>
            </a:r>
            <a:r>
              <a:rPr lang="ru-RU" sz="2400" i="1" dirty="0" err="1"/>
              <a:t>Adobe</a:t>
            </a:r>
            <a:r>
              <a:rPr lang="ru-RU" sz="2400" i="1" dirty="0"/>
              <a:t> </a:t>
            </a:r>
            <a:r>
              <a:rPr lang="ru-RU" sz="2400" i="1" dirty="0" err="1"/>
              <a:t>Photoshop</a:t>
            </a:r>
            <a:r>
              <a:rPr lang="ru-RU" sz="2400" i="1" dirty="0"/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1211970673_0lik"/>
          <p:cNvPicPr>
            <a:picLocks noChangeAspect="1" noChangeArrowheads="1"/>
          </p:cNvPicPr>
          <p:nvPr/>
        </p:nvPicPr>
        <p:blipFill>
          <a:blip r:embed="rId2" cstate="print">
            <a:lum bright="12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7010400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Вывод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 b="1"/>
              <a:t>     </a:t>
            </a:r>
            <a:r>
              <a:rPr lang="ru-RU" sz="2800" b="1" i="1"/>
              <a:t>Молодёжный сленг - это своего рода язык в языке. Он связан с исторической ситуацией, отражает особенности общественных процессов и языковую культуру в целом. Молодёжный сленг – результат стремления молодых к свободе, в том числе и речевой, обособленности от скучного мира взрослых. Язык ярче и сильнее, чем одежда и причёски, отражает внутренние стремления молодых.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76200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1211970600_0l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1400"/>
            <a:ext cx="9144000" cy="3276600"/>
          </a:xfrm>
          <a:prstGeom prst="rect">
            <a:avLst/>
          </a:prstGeom>
          <a:noFill/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ru-RU" sz="4800" b="1" i="1">
                <a:solidFill>
                  <a:srgbClr val="660033"/>
                </a:solidFill>
              </a:rPr>
              <a:t>Источники: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i="1" u="sng"/>
              <a:t>Интернет-источники: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/>
              <a:t>      </a:t>
            </a:r>
            <a:r>
              <a:rPr lang="ru-RU" sz="2800" i="1">
                <a:hlinkClick r:id="rId3"/>
              </a:rPr>
              <a:t>http://slanger.ru/</a:t>
            </a:r>
            <a:r>
              <a:rPr lang="ru-RU" sz="280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/>
              <a:t>      </a:t>
            </a:r>
            <a:r>
              <a:rPr lang="ru-RU" sz="2800" i="1">
                <a:hlinkClick r:id="rId4"/>
              </a:rPr>
              <a:t>http://ru.wikipedia.org</a:t>
            </a:r>
            <a:r>
              <a:rPr lang="ru-RU" sz="2800" i="1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i="1"/>
              <a:t>      </a:t>
            </a:r>
            <a:r>
              <a:rPr lang="ru-RU" sz="2800" i="1">
                <a:hlinkClick r:id="rId5"/>
              </a:rPr>
              <a:t>http://estateru.com</a:t>
            </a:r>
            <a:r>
              <a:rPr lang="ru-RU" sz="2800" i="1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/>
              <a:t>      </a:t>
            </a:r>
            <a:r>
              <a:rPr lang="ru-RU" sz="2800" i="1">
                <a:hlinkClick r:id="rId6"/>
              </a:rPr>
              <a:t>http://students.ucoz.ua</a:t>
            </a:r>
            <a:r>
              <a:rPr lang="ru-RU" sz="2800" i="1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i="1"/>
              <a:t>      </a:t>
            </a:r>
            <a:r>
              <a:rPr lang="ru-RU" sz="2800" i="1">
                <a:hlinkClick r:id="rId7"/>
              </a:rPr>
              <a:t>http://gab-garevoi.narod.ru</a:t>
            </a:r>
            <a:r>
              <a:rPr lang="ru-RU" sz="280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/>
              <a:t>      </a:t>
            </a:r>
            <a:r>
              <a:rPr lang="ru-RU" sz="2800" i="1">
                <a:hlinkClick r:id="rId8"/>
              </a:rPr>
              <a:t>http://medved.titla.ru/</a:t>
            </a:r>
            <a:endParaRPr lang="ru-RU" sz="2800" i="1"/>
          </a:p>
          <a:p>
            <a:pPr>
              <a:lnSpc>
                <a:spcPct val="80000"/>
              </a:lnSpc>
              <a:buFontTx/>
              <a:buNone/>
            </a:pPr>
            <a:r>
              <a:rPr lang="ru-RU"/>
              <a:t>      </a:t>
            </a:r>
            <a:endParaRPr lang="ru-RU" sz="2400" i="1"/>
          </a:p>
          <a:p>
            <a:pPr>
              <a:lnSpc>
                <a:spcPct val="80000"/>
              </a:lnSpc>
              <a:buFontTx/>
              <a:buNone/>
            </a:pPr>
            <a:endParaRPr lang="ru-RU" sz="2400" i="1"/>
          </a:p>
          <a:p>
            <a:pPr>
              <a:lnSpc>
                <a:spcPct val="80000"/>
              </a:lnSpc>
              <a:buFontTx/>
              <a:buNone/>
            </a:pPr>
            <a:r>
              <a:rPr lang="ru-RU" sz="2800" i="1"/>
              <a:t>       </a:t>
            </a:r>
          </a:p>
        </p:txBody>
      </p:sp>
      <p:sp>
        <p:nvSpPr>
          <p:cNvPr id="55302" name="AutoShape 6">
            <a:hlinkClick r:id="rId9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1066800" y="5562600"/>
            <a:ext cx="1042988" cy="10429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1326</Words>
  <Application>Microsoft Office PowerPoint</Application>
  <PresentationFormat>Экран (4:3)</PresentationFormat>
  <Paragraphs>125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Arial Rounded MT Bold</vt:lpstr>
      <vt:lpstr>Оформление по умолчанию</vt:lpstr>
      <vt:lpstr>Слайд 1</vt:lpstr>
      <vt:lpstr>Задача:</vt:lpstr>
      <vt:lpstr>Слайд 3</vt:lpstr>
      <vt:lpstr>       Из истории молодежного сленга.</vt:lpstr>
      <vt:lpstr>Слайд 5</vt:lpstr>
      <vt:lpstr>Молодёжный сленг использует уголовный жаргон</vt:lpstr>
      <vt:lpstr>Слайд 7</vt:lpstr>
      <vt:lpstr>              </vt:lpstr>
      <vt:lpstr>Слайд 9</vt:lpstr>
      <vt:lpstr>Слайд 10</vt:lpstr>
      <vt:lpstr>Слайд 11</vt:lpstr>
      <vt:lpstr>  Молодёжный сленг включает в себя заимствованные слова из английского языка</vt:lpstr>
      <vt:lpstr>Слайд 13</vt:lpstr>
      <vt:lpstr>Слайд 14</vt:lpstr>
      <vt:lpstr>В последние годы активно происходит пополнение молодёжного сленга за счёт электронного "новояза" - языка Интернет-форумов.</vt:lpstr>
      <vt:lpstr>Слайд 16</vt:lpstr>
      <vt:lpstr>Слайд 17</vt:lpstr>
      <vt:lpstr>Слайд 18</vt:lpstr>
      <vt:lpstr>Вывод</vt:lpstr>
      <vt:lpstr>Источники: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samsung</cp:lastModifiedBy>
  <cp:revision>22</cp:revision>
  <cp:lastPrinted>1601-01-01T00:00:00Z</cp:lastPrinted>
  <dcterms:created xsi:type="dcterms:W3CDTF">1601-01-01T00:00:00Z</dcterms:created>
  <dcterms:modified xsi:type="dcterms:W3CDTF">2014-09-10T22:18:49Z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