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sldIdLst>
    <p:sldId id="256" r:id="rId2"/>
    <p:sldId id="277" r:id="rId3"/>
    <p:sldId id="257" r:id="rId4"/>
    <p:sldId id="259" r:id="rId5"/>
    <p:sldId id="260" r:id="rId6"/>
    <p:sldId id="258" r:id="rId7"/>
    <p:sldId id="261" r:id="rId8"/>
    <p:sldId id="262" r:id="rId9"/>
    <p:sldId id="278" r:id="rId10"/>
    <p:sldId id="263" r:id="rId11"/>
    <p:sldId id="264" r:id="rId12"/>
    <p:sldId id="265" r:id="rId13"/>
    <p:sldId id="266" r:id="rId14"/>
    <p:sldId id="267" r:id="rId15"/>
    <p:sldId id="274" r:id="rId16"/>
    <p:sldId id="275" r:id="rId17"/>
    <p:sldId id="276" r:id="rId18"/>
    <p:sldId id="270" r:id="rId19"/>
    <p:sldId id="271" r:id="rId20"/>
    <p:sldId id="272" r:id="rId2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66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2" autoAdjust="0"/>
    <p:restoredTop sz="94660"/>
  </p:normalViewPr>
  <p:slideViewPr>
    <p:cSldViewPr>
      <p:cViewPr varScale="1">
        <p:scale>
          <a:sx n="68" d="100"/>
          <a:sy n="68" d="100"/>
        </p:scale>
        <p:origin x="-1404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5CA4AEE-C243-4035-960A-2892944369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C773A33-9271-476F-B223-7D2FA7EDD5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3DC9F32-9F86-4DF6-A563-EDC5E85CBB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78FB426-DB59-47CF-9D1C-7D4586F895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2C84795-DA66-4728-9FA2-2A6784F85D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E8B60FD-EB11-4A6D-ADC3-647BDA0DA05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A7598AD-71A1-48CE-84FB-84907EF015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A4581E4-7105-4B0E-A94D-FDFFB559153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A3D23A3-369B-4E2A-9CDC-9C42212D6C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FE0986-0ACC-4D22-928F-DA9284C3C9C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67627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67627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FE36E1F-B0E3-46ED-9CC4-4D3ADEFE4ED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4838" cy="14335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28838" cy="471488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0838" cy="471488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28838" cy="471488"/>
          </a:xfrm>
        </p:spPr>
        <p:txBody>
          <a:bodyPr/>
          <a:lstStyle>
            <a:lvl1pPr>
              <a:defRPr/>
            </a:lvl1pPr>
          </a:lstStyle>
          <a:p>
            <a:fld id="{2B16CABB-229C-480C-A7A3-63A235C0A3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5291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0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2FE20240-063D-4507-AFDC-0999DA8E5FE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Lucida Sans Unicode" pitchFamily="34" charset="0"/>
          <a:cs typeface="Lucida Sans Unicode" pitchFamily="34" charset="0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10.xml"/><Relationship Id="rId7" Type="http://schemas.openxmlformats.org/officeDocument/2006/relationships/slide" Target="slide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11.xml"/><Relationship Id="rId9" Type="http://schemas.openxmlformats.org/officeDocument/2006/relationships/slide" Target="slide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&#1091;&#1088;&#1086;&#1082;-&#1089;&#1083;&#1077;&#1085;&#1075;,&#1045;.&#1069;.1.ppt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76671"/>
            <a:ext cx="8229600" cy="1147341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Freestyle Script" pitchFamily="66" charset="0"/>
              </a:rPr>
              <a:t>Словообразование слов в молодежном </a:t>
            </a:r>
            <a:r>
              <a:rPr lang="ru-RU" sz="4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Freestyle Script" pitchFamily="66" charset="0"/>
              </a:rPr>
              <a:t>сленге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287338" y="1700808"/>
            <a:ext cx="8229600" cy="4968552"/>
          </a:xfrm>
          <a:prstGeom prst="rect">
            <a:avLst/>
          </a:prstGeom>
          <a:noFill/>
          <a:ln/>
        </p:spPr>
        <p:txBody>
          <a:bodyPr lIns="0" tIns="0" rIns="0" bIns="0" anchor="ctr"/>
          <a:lstStyle/>
          <a:p>
            <a:pPr indent="-339725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b="1" i="1" dirty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491880" y="4437063"/>
            <a:ext cx="4994895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0000"/>
                </a:solidFill>
              </a:rPr>
              <a:t>                                              Авторы :</a:t>
            </a:r>
          </a:p>
          <a:p>
            <a:r>
              <a:rPr lang="ru-RU" b="1" i="1" dirty="0">
                <a:solidFill>
                  <a:srgbClr val="000000"/>
                </a:solidFill>
              </a:rPr>
              <a:t>                                 Ложкина Анастасия</a:t>
            </a:r>
          </a:p>
          <a:p>
            <a:r>
              <a:rPr lang="ru-RU" b="1" i="1" dirty="0">
                <a:solidFill>
                  <a:srgbClr val="000000"/>
                </a:solidFill>
              </a:rPr>
              <a:t>                                     Зубанова Алёна</a:t>
            </a:r>
          </a:p>
          <a:p>
            <a:r>
              <a:rPr lang="ru-RU" b="1" i="1" dirty="0">
                <a:solidFill>
                  <a:srgbClr val="000000"/>
                </a:solidFill>
              </a:rPr>
              <a:t>                                     Корпела Марина</a:t>
            </a:r>
          </a:p>
          <a:p>
            <a:r>
              <a:rPr lang="ru-RU" b="1" i="1" dirty="0">
                <a:solidFill>
                  <a:srgbClr val="000000"/>
                </a:solidFill>
              </a:rPr>
              <a:t>                                     Хомич Екатерина</a:t>
            </a:r>
          </a:p>
          <a:p>
            <a:r>
              <a:rPr lang="ru-RU" b="1" i="1" dirty="0">
                <a:solidFill>
                  <a:srgbClr val="000000"/>
                </a:solidFill>
              </a:rPr>
              <a:t>                                        </a:t>
            </a:r>
            <a:r>
              <a:rPr lang="ru-RU" b="1" i="1" dirty="0" err="1">
                <a:solidFill>
                  <a:srgbClr val="000000"/>
                </a:solidFill>
              </a:rPr>
              <a:t>Каллио</a:t>
            </a:r>
            <a:r>
              <a:rPr lang="ru-RU" b="1" i="1" dirty="0">
                <a:solidFill>
                  <a:srgbClr val="000000"/>
                </a:solidFill>
              </a:rPr>
              <a:t> Диана</a:t>
            </a:r>
          </a:p>
          <a:p>
            <a:r>
              <a:rPr lang="ru-RU" b="1" i="1" dirty="0">
                <a:solidFill>
                  <a:srgbClr val="000000"/>
                </a:solidFill>
              </a:rPr>
              <a:t>                                  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/>
              <a:t>Задача исследования:</a:t>
            </a:r>
            <a:r>
              <a:rPr lang="ru-RU"/>
              <a:t> 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5400"/>
              <a:t>Выявить основные способы словообразования слов молодёжного сленга.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557808"/>
            <a:ext cx="91440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Определение</a:t>
            </a:r>
            <a:endParaRPr lang="ru-RU" b="1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i="1"/>
              <a:t>Молодежный сленг- </a:t>
            </a:r>
            <a:r>
              <a:rPr lang="ru-RU" i="1">
                <a:hlinkClick r:id="rId3" action="ppaction://hlinksldjump"/>
              </a:rPr>
              <a:t>социолект </a:t>
            </a:r>
            <a:r>
              <a:rPr lang="ru-RU" i="1"/>
              <a:t>людей в возрасте 12-22 лет, возникший из противопоставления себя не столько старшему поколению, сколько официальной системе. </a:t>
            </a:r>
          </a:p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i="1"/>
              <a:t>Бытует в среде молодежи и отдельных замкнутых </a:t>
            </a:r>
            <a:r>
              <a:rPr lang="ru-RU" i="1">
                <a:hlinkClick r:id="rId4" action="ppaction://hlinksldjump"/>
              </a:rPr>
              <a:t>референтных группах</a:t>
            </a:r>
            <a:r>
              <a:rPr lang="ru-RU" i="1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360363" y="55780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Социолект</a:t>
            </a:r>
            <a:endParaRPr lang="ru-RU" b="1" i="1" dirty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i="1"/>
              <a:t>        Социолект(социальный диалект)- групповые речевые(в первую очередь: лексические, стилистические) особенности, характерные для какой-либо социальной группы-профессиональной, возрастной, субкультуры. 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i="1"/>
              <a:t>      Этим социолект отличается от диалекта, на котором разговаривают представители определенной географической области, и идиолекта- языка, присущего конкретному индивиду.</a:t>
            </a:r>
          </a:p>
        </p:txBody>
      </p:sp>
      <p:sp>
        <p:nvSpPr>
          <p:cNvPr id="6150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4213" y="5949950"/>
            <a:ext cx="1150937" cy="792163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57808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Референтные</a:t>
            </a:r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группы</a:t>
            </a:r>
            <a:endParaRPr lang="ru-RU" b="1" i="1" dirty="0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i="1"/>
              <a:t>Референтные группы-  это социальная группа. Которая служит для индивида своеобразным стандартом, системой отсчета для себя и других, а также источником формирования социальных норм и ценностных ориентаций.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229600" cy="724942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Особенности</a:t>
            </a:r>
            <a:endParaRPr lang="ru-RU" i="1" dirty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  <a:ln/>
        </p:spPr>
        <p:txBody>
          <a:bodyPr/>
          <a:lstStyle/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i="1"/>
              <a:t>Молодежный сленг- представляет собой только лексикон на фонетической и грамматической основе общенационального языка, и отличается разговорной, а иногда и грубо-фамильярной окраской.</a:t>
            </a:r>
          </a:p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i="1"/>
              <a:t> </a:t>
            </a:r>
            <a:r>
              <a:rPr lang="ru-RU" sz="2400" i="1"/>
              <a:t>Большая часть элементов представляет собой различные сокращения и производные от них, а также английские заимствования.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620688"/>
            <a:ext cx="9144000" cy="88267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Определение </a:t>
            </a:r>
            <a:r>
              <a:rPr lang="ru-RU" sz="4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словообразования</a:t>
            </a:r>
            <a:endParaRPr lang="ru-RU" sz="4000" b="1" i="1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42963" y="1511300"/>
            <a:ext cx="8229600" cy="4525963"/>
          </a:xfrm>
          <a:ln/>
        </p:spPr>
        <p:txBody>
          <a:bodyPr/>
          <a:lstStyle/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sz="5400" i="1" dirty="0"/>
              <a:t>Словообразование- это раздел науки о языке, который изучает строение слов и способ их образования. </a:t>
            </a:r>
          </a:p>
          <a:p>
            <a:pPr marL="338138" indent="-338138">
              <a:buFont typeface="Arial" charset="0"/>
              <a:buNone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endParaRPr lang="ru-RU" sz="54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6611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FF"/>
            </a:gs>
            <a:gs pos="100000">
              <a:srgbClr val="FF66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323528" y="560412"/>
            <a:ext cx="8002587" cy="1068388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Основные способы образования слов молодежного </a:t>
            </a:r>
            <a:r>
              <a:rPr lang="ru-RU" sz="3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сленга</a:t>
            </a:r>
            <a:endParaRPr lang="ru-RU" sz="3200" b="1" i="1" dirty="0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268760"/>
            <a:ext cx="8893175" cy="5039965"/>
          </a:xfrm>
          <a:ln/>
        </p:spPr>
        <p:txBody>
          <a:bodyPr/>
          <a:lstStyle/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i="1" dirty="0"/>
          </a:p>
          <a:p>
            <a:pPr marL="614363" indent="-60960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1.</a:t>
            </a:r>
            <a:r>
              <a:rPr lang="ru-RU" sz="1600" i="1" dirty="0">
                <a:hlinkClick r:id="rId3" action="ppaction://hlinksldjump"/>
              </a:rPr>
              <a:t>Приставочный</a:t>
            </a:r>
            <a:r>
              <a:rPr lang="ru-RU" sz="1600" i="1" dirty="0"/>
              <a:t>.</a:t>
            </a:r>
            <a:r>
              <a:rPr lang="ru-RU" sz="1600" dirty="0"/>
              <a:t>(Префиксация)</a:t>
            </a:r>
          </a:p>
          <a:p>
            <a:pPr marL="614363" indent="-60960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/>
          </a:p>
          <a:p>
            <a:pPr marL="614363" indent="-60960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2.</a:t>
            </a:r>
            <a:r>
              <a:rPr lang="ru-RU" sz="1600" i="1" dirty="0">
                <a:hlinkClick r:id="rId4" action="ppaction://hlinksldjump"/>
              </a:rPr>
              <a:t>Суффиксальный </a:t>
            </a:r>
            <a:r>
              <a:rPr lang="ru-RU" sz="1600" dirty="0"/>
              <a:t>(Суффиксация) </a:t>
            </a:r>
          </a:p>
          <a:p>
            <a:pPr marL="990600" lvl="1" indent="-53340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/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3. </a:t>
            </a:r>
            <a:r>
              <a:rPr lang="ru-RU" sz="1600" i="1" dirty="0">
                <a:hlinkClick r:id="rId5" action="ppaction://hlinksldjump"/>
              </a:rPr>
              <a:t>Приставочно-суффиксальный</a:t>
            </a:r>
            <a:r>
              <a:rPr lang="ru-RU" sz="1600" i="1" dirty="0"/>
              <a:t>. </a:t>
            </a:r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/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4. </a:t>
            </a:r>
            <a:r>
              <a:rPr lang="ru-RU" sz="1600" i="1" dirty="0" err="1">
                <a:hlinkClick r:id="rId6" action="ppaction://hlinksldjump"/>
              </a:rPr>
              <a:t>Бессуффиксальный</a:t>
            </a:r>
            <a:r>
              <a:rPr lang="ru-RU" sz="1600" i="1" dirty="0"/>
              <a:t>.(Усечение)</a:t>
            </a:r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/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5. </a:t>
            </a:r>
            <a:r>
              <a:rPr lang="ru-RU" sz="1600" i="1" dirty="0">
                <a:hlinkClick r:id="rId7" action="ppaction://hlinksldjump"/>
              </a:rPr>
              <a:t>Усечение + суффиксация</a:t>
            </a:r>
            <a:endParaRPr lang="ru-RU" sz="1600" i="1" dirty="0"/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600" i="1" dirty="0"/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6. </a:t>
            </a:r>
            <a:r>
              <a:rPr lang="ru-RU" sz="1600" i="1" dirty="0">
                <a:hlinkClick r:id="rId8" action="ppaction://hlinksldjump"/>
              </a:rPr>
              <a:t>Словосложение</a:t>
            </a:r>
            <a:endParaRPr lang="ru-RU" sz="1600" i="1" dirty="0"/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600" i="1" dirty="0"/>
              <a:t>7. Некоторые другие способы пополнения лексического состава молодёжного сленга</a:t>
            </a:r>
          </a:p>
          <a:p>
            <a:pPr marL="614363" indent="-60960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 i="1" dirty="0"/>
              <a:t>(</a:t>
            </a:r>
            <a:r>
              <a:rPr lang="ru-RU" sz="1400" i="1" dirty="0"/>
              <a:t>Англицизмы, контаминация и </a:t>
            </a:r>
            <a:r>
              <a:rPr lang="ru-RU" sz="1400" i="1" dirty="0">
                <a:hlinkClick r:id="rId9" action="ppaction://hlinksldjump"/>
              </a:rPr>
              <a:t>переосмысление</a:t>
            </a:r>
            <a:r>
              <a:rPr lang="ru-RU" sz="1400" i="1" dirty="0"/>
              <a:t>.)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224838" cy="1013420"/>
          </a:xfrm>
        </p:spPr>
        <p:txBody>
          <a:bodyPr/>
          <a:lstStyle/>
          <a:p>
            <a:r>
              <a:rPr lang="ru-RU" dirty="0"/>
              <a:t>Усечение + </a:t>
            </a:r>
            <a:r>
              <a:rPr lang="ru-RU" dirty="0" smtClean="0"/>
              <a:t>суффиксация</a:t>
            </a:r>
            <a:endParaRPr lang="ru-RU" dirty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700"/>
              </a:spcBef>
              <a:buClrTx/>
              <a:buFontTx/>
              <a:buNone/>
            </a:pPr>
            <a:r>
              <a:rPr lang="ru-RU"/>
              <a:t>Домашка- домашнее задание</a:t>
            </a:r>
          </a:p>
          <a:p>
            <a:pPr>
              <a:spcBef>
                <a:spcPts val="700"/>
              </a:spcBef>
              <a:buClrTx/>
              <a:buFontTx/>
              <a:buNone/>
            </a:pPr>
            <a:r>
              <a:rPr lang="ru-RU"/>
              <a:t>Родаки -  родители </a:t>
            </a:r>
          </a:p>
          <a:p>
            <a:pPr>
              <a:spcBef>
                <a:spcPts val="700"/>
              </a:spcBef>
              <a:buClrTx/>
              <a:buFontTx/>
              <a:buNone/>
            </a:pPr>
            <a:r>
              <a:rPr lang="ru-RU"/>
              <a:t>Дискач -    дискотека</a:t>
            </a:r>
          </a:p>
          <a:p>
            <a:endParaRPr lang="ru-RU"/>
          </a:p>
        </p:txBody>
      </p:sp>
      <p:sp>
        <p:nvSpPr>
          <p:cNvPr id="4915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00113" y="5876925"/>
            <a:ext cx="1008062" cy="792163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267744" y="6611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dirty="0"/>
              <a:t/>
            </a:r>
            <a:br>
              <a:rPr lang="ru-RU" sz="4000" dirty="0"/>
            </a:br>
            <a:r>
              <a:rPr lang="ru-RU" sz="40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Префиксация</a:t>
            </a:r>
            <a:r>
              <a:rPr lang="ru-RU" sz="4000" dirty="0"/>
              <a:t> 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163" y="1522413"/>
            <a:ext cx="8229600" cy="4525962"/>
          </a:xfrm>
          <a:ln/>
        </p:spPr>
        <p:txBody>
          <a:bodyPr/>
          <a:lstStyle/>
          <a:p>
            <a:pPr indent="-338138">
              <a:lnSpc>
                <a:spcPct val="80000"/>
              </a:lnSpc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400" i="1"/>
              <a:t> </a:t>
            </a:r>
            <a:r>
              <a:rPr lang="ru-RU" sz="2800" i="1">
                <a:solidFill>
                  <a:srgbClr val="FF0000"/>
                </a:solidFill>
              </a:rPr>
              <a:t>За</a:t>
            </a:r>
            <a:r>
              <a:rPr lang="ru-RU" sz="2800" i="1"/>
              <a:t>колбасить       колбасить</a:t>
            </a:r>
          </a:p>
          <a:p>
            <a:pPr indent="-338138">
              <a:lnSpc>
                <a:spcPct val="80000"/>
              </a:lnSpc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i="1"/>
              <a:t>(Избить кого-либо)</a:t>
            </a:r>
          </a:p>
          <a:p>
            <a:pPr indent="-338138">
              <a:lnSpc>
                <a:spcPct val="80000"/>
              </a:lnSpc>
              <a:spcBef>
                <a:spcPts val="700"/>
              </a:spcBef>
              <a:buFont typeface="Arial" charset="0"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i="1">
                <a:solidFill>
                  <a:srgbClr val="FF0000"/>
                </a:solidFill>
              </a:rPr>
              <a:t>За</a:t>
            </a:r>
            <a:r>
              <a:rPr lang="ru-RU" sz="2800" i="1"/>
              <a:t>жевать         жевать(съесть что-либо)</a:t>
            </a:r>
          </a:p>
          <a:p>
            <a:pPr indent="-338138">
              <a:lnSpc>
                <a:spcPct val="80000"/>
              </a:lnSpc>
              <a:spcBef>
                <a:spcPts val="700"/>
              </a:spcBef>
              <a:buFont typeface="Arial" charset="0"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i="1">
                <a:solidFill>
                  <a:srgbClr val="FF0000"/>
                </a:solidFill>
              </a:rPr>
              <a:t>По</a:t>
            </a:r>
            <a:r>
              <a:rPr lang="ru-RU" sz="2800" i="1"/>
              <a:t>катить         катить(понравиться кому-либо)</a:t>
            </a:r>
          </a:p>
          <a:p>
            <a:pPr indent="-338138">
              <a:lnSpc>
                <a:spcPct val="80000"/>
              </a:lnSpc>
              <a:spcBef>
                <a:spcPts val="700"/>
              </a:spcBef>
              <a:buFont typeface="Arial" charset="0"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i="1">
                <a:solidFill>
                  <a:srgbClr val="FF0000"/>
                </a:solidFill>
              </a:rPr>
              <a:t>Не</a:t>
            </a:r>
            <a:r>
              <a:rPr lang="ru-RU" sz="2800" i="1"/>
              <a:t>хилый         хилый(отличный, высшего качества)</a:t>
            </a:r>
          </a:p>
          <a:p>
            <a:pPr indent="-338138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i="1"/>
              <a:t>    </a:t>
            </a:r>
            <a:r>
              <a:rPr lang="ru-RU" sz="2800" i="1">
                <a:solidFill>
                  <a:srgbClr val="FF0000"/>
                </a:solidFill>
              </a:rPr>
              <a:t>Не</a:t>
            </a:r>
            <a:r>
              <a:rPr lang="ru-RU" sz="2800" i="1"/>
              <a:t>фигово         фигово( неплохо, достаточно, хорошо)</a:t>
            </a:r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7885113" y="5300663"/>
            <a:ext cx="1587" cy="1587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H="1">
            <a:off x="2916238" y="1844675"/>
            <a:ext cx="576262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 flipH="1">
            <a:off x="2627313" y="2781300"/>
            <a:ext cx="576262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 flipH="1">
            <a:off x="2627313" y="3213100"/>
            <a:ext cx="58420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 flipH="1">
            <a:off x="2843213" y="4724400"/>
            <a:ext cx="657225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 flipH="1">
            <a:off x="2627313" y="4005263"/>
            <a:ext cx="585787" cy="1587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50" name="AutoShape 1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39750" y="5876925"/>
            <a:ext cx="1008063" cy="792163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85800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Суффиксация 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91512" cy="4568825"/>
          </a:xfrm>
          <a:ln/>
        </p:spPr>
        <p:txBody>
          <a:bodyPr/>
          <a:lstStyle/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/>
              <a:t> </a:t>
            </a:r>
            <a:r>
              <a:rPr lang="ru-RU"/>
              <a:t>брат</a:t>
            </a:r>
            <a:r>
              <a:rPr lang="ru-RU">
                <a:solidFill>
                  <a:srgbClr val="FF0000"/>
                </a:solidFill>
              </a:rPr>
              <a:t>ан</a:t>
            </a:r>
            <a:r>
              <a:rPr lang="ru-RU"/>
              <a:t>       брат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Подл</a:t>
            </a:r>
            <a:r>
              <a:rPr lang="ru-RU">
                <a:solidFill>
                  <a:srgbClr val="FF0000"/>
                </a:solidFill>
              </a:rPr>
              <a:t>янк</a:t>
            </a:r>
            <a:r>
              <a:rPr lang="ru-RU"/>
              <a:t>а     подлый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Возбухал</a:t>
            </a:r>
            <a:r>
              <a:rPr lang="ru-RU">
                <a:solidFill>
                  <a:srgbClr val="FF0000"/>
                </a:solidFill>
              </a:rPr>
              <a:t>ово</a:t>
            </a:r>
            <a:r>
              <a:rPr lang="ru-RU"/>
              <a:t>     возбухал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Жар</a:t>
            </a:r>
            <a:r>
              <a:rPr lang="ru-RU">
                <a:solidFill>
                  <a:srgbClr val="FF0000"/>
                </a:solidFill>
              </a:rPr>
              <a:t>ёх</a:t>
            </a:r>
            <a:r>
              <a:rPr lang="ru-RU"/>
              <a:t>а       жарить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Муз</a:t>
            </a:r>
            <a:r>
              <a:rPr lang="ru-RU">
                <a:solidFill>
                  <a:srgbClr val="FF0000"/>
                </a:solidFill>
              </a:rPr>
              <a:t>он </a:t>
            </a:r>
            <a:r>
              <a:rPr lang="ru-RU"/>
              <a:t>       музыка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Мат</a:t>
            </a:r>
            <a:r>
              <a:rPr lang="ru-RU">
                <a:solidFill>
                  <a:srgbClr val="FF0000"/>
                </a:solidFill>
              </a:rPr>
              <a:t>ух</a:t>
            </a:r>
            <a:r>
              <a:rPr lang="ru-RU"/>
              <a:t>а      мать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Дружб</a:t>
            </a:r>
            <a:r>
              <a:rPr lang="ru-RU">
                <a:solidFill>
                  <a:srgbClr val="FF0000"/>
                </a:solidFill>
              </a:rPr>
              <a:t>ан</a:t>
            </a:r>
            <a:r>
              <a:rPr lang="ru-RU"/>
              <a:t>       друг  </a:t>
            </a:r>
          </a:p>
          <a:p>
            <a:pPr indent="-338138">
              <a:spcBef>
                <a:spcPts val="12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4800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 flipH="1">
            <a:off x="2627313" y="2492375"/>
            <a:ext cx="360362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H="1">
            <a:off x="3132138" y="3141663"/>
            <a:ext cx="503237" cy="1587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 flipH="1">
            <a:off x="2124075" y="184467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2268538" y="3789363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4" name="Line 10"/>
          <p:cNvSpPr>
            <a:spLocks noChangeShapeType="1"/>
          </p:cNvSpPr>
          <p:nvPr/>
        </p:nvSpPr>
        <p:spPr bwMode="auto">
          <a:xfrm flipH="1">
            <a:off x="1979613" y="4437063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5" name="Line 11"/>
          <p:cNvSpPr>
            <a:spLocks noChangeShapeType="1"/>
          </p:cNvSpPr>
          <p:nvPr/>
        </p:nvSpPr>
        <p:spPr bwMode="auto">
          <a:xfrm flipH="1">
            <a:off x="2195513" y="50847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 flipH="1">
            <a:off x="2484438" y="5734050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8" name="AutoShape 1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68313" y="6092825"/>
            <a:ext cx="863600" cy="649288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67744" y="6611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674117"/>
            <a:ext cx="8229600" cy="1026691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Приставочно-суффиксальный</a:t>
            </a:r>
            <a:endParaRPr lang="ru-RU" sz="4000" b="1" i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33513" y="2006600"/>
            <a:ext cx="7993062" cy="4176713"/>
          </a:xfrm>
          <a:ln/>
        </p:spPr>
        <p:txBody>
          <a:bodyPr/>
          <a:lstStyle/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 </a:t>
            </a:r>
            <a:r>
              <a:rPr lang="ru-RU" b="1"/>
              <a:t> </a:t>
            </a:r>
            <a:r>
              <a:rPr lang="ru-RU" b="1">
                <a:solidFill>
                  <a:srgbClr val="FF0000"/>
                </a:solidFill>
              </a:rPr>
              <a:t>В</a:t>
            </a:r>
            <a:r>
              <a:rPr lang="ru-RU" b="1"/>
              <a:t>курить</a:t>
            </a:r>
            <a:r>
              <a:rPr lang="ru-RU" b="1">
                <a:solidFill>
                  <a:srgbClr val="FF0000"/>
                </a:solidFill>
              </a:rPr>
              <a:t>ся</a:t>
            </a:r>
            <a:r>
              <a:rPr lang="ru-RU" b="1"/>
              <a:t>        курить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>
                <a:solidFill>
                  <a:srgbClr val="FF0000"/>
                </a:solidFill>
              </a:rPr>
              <a:t>  В</a:t>
            </a:r>
            <a:r>
              <a:rPr lang="ru-RU" b="1"/>
              <a:t>рубить</a:t>
            </a:r>
            <a:r>
              <a:rPr lang="ru-RU" b="1">
                <a:solidFill>
                  <a:srgbClr val="FF0000"/>
                </a:solidFill>
              </a:rPr>
              <a:t>ся</a:t>
            </a:r>
            <a:r>
              <a:rPr lang="ru-RU" b="1"/>
              <a:t>          рубить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/>
              <a:t>  </a:t>
            </a:r>
            <a:r>
              <a:rPr lang="ru-RU" b="1">
                <a:solidFill>
                  <a:srgbClr val="FF0000"/>
                </a:solidFill>
              </a:rPr>
              <a:t>По</a:t>
            </a:r>
            <a:r>
              <a:rPr lang="ru-RU" b="1"/>
              <a:t>-люб</a:t>
            </a:r>
            <a:r>
              <a:rPr lang="ru-RU" b="1">
                <a:solidFill>
                  <a:srgbClr val="FF0000"/>
                </a:solidFill>
              </a:rPr>
              <a:t>ому</a:t>
            </a:r>
            <a:r>
              <a:rPr lang="ru-RU" b="1"/>
              <a:t>       любой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/>
              <a:t>  </a:t>
            </a:r>
            <a:r>
              <a:rPr lang="ru-RU" b="1">
                <a:solidFill>
                  <a:srgbClr val="FF0000"/>
                </a:solidFill>
              </a:rPr>
              <a:t>По</a:t>
            </a:r>
            <a:r>
              <a:rPr lang="ru-RU" b="1"/>
              <a:t>-тих</a:t>
            </a:r>
            <a:r>
              <a:rPr lang="ru-RU" b="1">
                <a:solidFill>
                  <a:srgbClr val="FF0000"/>
                </a:solidFill>
              </a:rPr>
              <a:t>ому</a:t>
            </a:r>
            <a:r>
              <a:rPr lang="ru-RU" b="1"/>
              <a:t>         тихо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/>
              <a:t> </a:t>
            </a:r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 flipH="1">
            <a:off x="3779838" y="2276475"/>
            <a:ext cx="801687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 flipH="1">
            <a:off x="3995738" y="4076700"/>
            <a:ext cx="51435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 flipH="1">
            <a:off x="3995738" y="2852738"/>
            <a:ext cx="657225" cy="1587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 flipH="1">
            <a:off x="3995738" y="3500438"/>
            <a:ext cx="730250" cy="1587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6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11188" y="5876925"/>
            <a:ext cx="1223962" cy="792163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267744" y="6611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615826"/>
            <a:ext cx="8229600" cy="868958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Усечение</a:t>
            </a:r>
            <a:endParaRPr lang="ru-RU" b="1" i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 оттяг       оттягиваться (получать наслаждение).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Отстой       отстойный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Бро               брат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Универ       университет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 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/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 flipH="1">
            <a:off x="1835150" y="1844675"/>
            <a:ext cx="585788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2195513" y="2924175"/>
            <a:ext cx="514350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 flipH="1">
            <a:off x="1979613" y="36449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H="1">
            <a:off x="2339975" y="414972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23" name="AutoShape 1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4213" y="5949950"/>
            <a:ext cx="1008062" cy="719138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620688"/>
            <a:ext cx="8229600" cy="88267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Словосложение</a:t>
            </a:r>
            <a:endParaRPr lang="ru-RU" b="1" i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ln/>
        </p:spPr>
        <p:txBody>
          <a:bodyPr/>
          <a:lstStyle/>
          <a:p>
            <a:pPr indent="-338138">
              <a:buClrTx/>
              <a:buFontTx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/>
              <a:t> </a:t>
            </a:r>
            <a:r>
              <a:rPr lang="ru-RU" i="1">
                <a:effectLst>
                  <a:outerShdw blurRad="38100" dist="38100" dir="2700000" algn="tl">
                    <a:srgbClr val="C0C0C0"/>
                  </a:outerShdw>
                </a:effectLst>
              </a:rPr>
              <a:t>Кайфоломщик</a:t>
            </a:r>
            <a:r>
              <a:rPr lang="ru-RU" i="1"/>
              <a:t>- человек,прерывающий своим действием состояние кайфа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/>
              <a:t>других людей.</a:t>
            </a:r>
          </a:p>
          <a:p>
            <a:pPr indent="-338138">
              <a:buFont typeface="Arial" charset="0"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>
                <a:effectLst>
                  <a:outerShdw blurRad="38100" dist="38100" dir="2700000" algn="tl">
                    <a:srgbClr val="C0C0C0"/>
                  </a:outerShdw>
                </a:effectLst>
              </a:rPr>
              <a:t>ЧМО</a:t>
            </a:r>
            <a:r>
              <a:rPr lang="ru-RU" i="1"/>
              <a:t>- Человек Морально Опущенный.</a:t>
            </a:r>
          </a:p>
          <a:p>
            <a:pPr indent="-338138">
              <a:buFont typeface="Arial" charset="0"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/>
              <a:t> </a:t>
            </a:r>
            <a:r>
              <a:rPr lang="ru-RU"/>
              <a:t>Домашка- домашнее задание</a:t>
            </a:r>
          </a:p>
          <a:p>
            <a:pPr indent="-338138">
              <a:spcBef>
                <a:spcPts val="700"/>
              </a:spcBef>
              <a:buClrTx/>
              <a:buFontTx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Родаки- родители </a:t>
            </a:r>
          </a:p>
          <a:p>
            <a:pPr indent="-338138">
              <a:spcBef>
                <a:spcPts val="700"/>
              </a:spcBef>
              <a:buClrTx/>
              <a:buFontTx/>
              <a:buChar char="•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/>
              <a:t>Дискач -дискотека</a:t>
            </a:r>
          </a:p>
          <a:p>
            <a:pPr indent="-338138">
              <a:spcBef>
                <a:spcPts val="7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i="1"/>
          </a:p>
        </p:txBody>
      </p:sp>
      <p:sp>
        <p:nvSpPr>
          <p:cNvPr id="1434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79388" y="5876925"/>
            <a:ext cx="1079500" cy="792163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688"/>
            <a:ext cx="8224838" cy="941412"/>
          </a:xfrm>
        </p:spPr>
        <p:txBody>
          <a:bodyPr/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Переосмысление</a:t>
            </a:r>
            <a:endParaRPr lang="ru-RU" b="1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Козёл (человек мужского пола)</a:t>
            </a:r>
          </a:p>
          <a:p>
            <a:r>
              <a:rPr lang="ru-RU"/>
              <a:t>Шкаф (сильный человек крупного телосложения)</a:t>
            </a:r>
          </a:p>
          <a:p>
            <a:r>
              <a:rPr lang="ru-RU"/>
              <a:t>Камера (класс)</a:t>
            </a:r>
          </a:p>
          <a:p>
            <a:r>
              <a:rPr lang="ru-RU"/>
              <a:t>Пенсия (стипендия)</a:t>
            </a:r>
          </a:p>
          <a:p>
            <a:r>
              <a:rPr lang="ru-RU"/>
              <a:t>Коряги (руки)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4838" cy="1433512"/>
          </a:xfrm>
        </p:spPr>
        <p:txBody>
          <a:bodyPr/>
          <a:lstStyle/>
          <a:p>
            <a:r>
              <a:rPr lang="ru-RU" sz="3600" b="1" dirty="0">
                <a:latin typeface="Vladimir Script" pitchFamily="66" charset="0"/>
              </a:rPr>
              <a:t>Значительная часть </a:t>
            </a:r>
            <a:r>
              <a:rPr lang="ru-RU" sz="3600" b="1" dirty="0" err="1">
                <a:latin typeface="Vladimir Script" pitchFamily="66" charset="0"/>
              </a:rPr>
              <a:t>сленгизмов</a:t>
            </a:r>
            <a:r>
              <a:rPr lang="ru-RU" sz="3600" b="1" dirty="0">
                <a:latin typeface="Vladimir Script" pitchFamily="66" charset="0"/>
              </a:rPr>
              <a:t> образуется путём заимствования</a:t>
            </a:r>
            <a:r>
              <a:rPr lang="ru-RU" sz="3600" b="1" i="1" dirty="0"/>
              <a:t>: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48272"/>
            <a:ext cx="8224838" cy="4421088"/>
          </a:xfrm>
        </p:spPr>
        <p:txBody>
          <a:bodyPr/>
          <a:lstStyle/>
          <a:p>
            <a:r>
              <a:rPr lang="ru-RU" dirty="0"/>
              <a:t>Баксы- деньги(</a:t>
            </a:r>
            <a:r>
              <a:rPr lang="ru-RU" dirty="0" err="1"/>
              <a:t>амер</a:t>
            </a:r>
            <a:r>
              <a:rPr lang="ru-RU" dirty="0"/>
              <a:t>.)</a:t>
            </a:r>
          </a:p>
          <a:p>
            <a:r>
              <a:rPr lang="ru-RU" dirty="0" err="1"/>
              <a:t>Дэнс</a:t>
            </a:r>
            <a:r>
              <a:rPr lang="ru-RU" dirty="0"/>
              <a:t>- танцы(англ.) </a:t>
            </a:r>
          </a:p>
          <a:p>
            <a:r>
              <a:rPr lang="ru-RU" dirty="0"/>
              <a:t>Мэн-мужчина(англ.)</a:t>
            </a:r>
          </a:p>
          <a:p>
            <a:r>
              <a:rPr lang="ru-RU" dirty="0" err="1"/>
              <a:t>Бэг</a:t>
            </a:r>
            <a:r>
              <a:rPr lang="ru-RU" dirty="0"/>
              <a:t> –сумка(англ.)</a:t>
            </a:r>
          </a:p>
          <a:p>
            <a:r>
              <a:rPr lang="ru-RU" dirty="0"/>
              <a:t>Круто – отлично(углов.)</a:t>
            </a:r>
          </a:p>
          <a:p>
            <a:r>
              <a:rPr lang="ru-RU" dirty="0"/>
              <a:t>Утомить – надоесть(</a:t>
            </a:r>
            <a:r>
              <a:rPr lang="ru-RU" dirty="0" err="1"/>
              <a:t>диалек</a:t>
            </a:r>
            <a:r>
              <a:rPr lang="ru-RU" dirty="0"/>
              <a:t>.)</a:t>
            </a:r>
          </a:p>
          <a:p>
            <a:r>
              <a:rPr lang="ru-RU" dirty="0"/>
              <a:t>Мочить –убить (блатной)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836712"/>
            <a:ext cx="8218488" cy="1787525"/>
          </a:xfrm>
        </p:spPr>
        <p:txBody>
          <a:bodyPr/>
          <a:lstStyle/>
          <a:p>
            <a:r>
              <a:rPr lang="ru-RU" sz="40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Контаминация </a:t>
            </a:r>
            <a:r>
              <a:rPr lang="ru-RU" sz="4000" dirty="0"/>
              <a:t>(объединение двух слов с целью создания комического эффекта</a:t>
            </a:r>
            <a:r>
              <a:rPr lang="ru-RU" sz="4000" dirty="0" smtClean="0"/>
              <a:t>)</a:t>
            </a:r>
            <a:endParaRPr lang="ru-RU" sz="4000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369" y="3384376"/>
            <a:ext cx="7993063" cy="2420888"/>
          </a:xfrm>
        </p:spPr>
        <p:txBody>
          <a:bodyPr/>
          <a:lstStyle/>
          <a:p>
            <a:r>
              <a:rPr lang="ru-RU" sz="3600" dirty="0" err="1"/>
              <a:t>Питница</a:t>
            </a:r>
            <a:r>
              <a:rPr lang="ru-RU" sz="3600" dirty="0"/>
              <a:t> – «пить» + «пятница»</a:t>
            </a:r>
          </a:p>
          <a:p>
            <a:r>
              <a:rPr lang="ru-RU" sz="3600" dirty="0" err="1"/>
              <a:t>Тискотека</a:t>
            </a:r>
            <a:r>
              <a:rPr lang="ru-RU" sz="3600" dirty="0"/>
              <a:t> -  «тискать» + «дискотека»</a:t>
            </a:r>
          </a:p>
          <a:p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1" i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Вывод: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1711349"/>
            <a:ext cx="8229600" cy="4525963"/>
          </a:xfrm>
          <a:ln/>
        </p:spPr>
        <p:txBody>
          <a:bodyPr/>
          <a:lstStyle/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sz="3600" i="1" dirty="0"/>
              <a:t>Молодежный сленг  чаще всего обходится самыми стандартными суффиксами и префиксами. Молодежному сленгу характерна изменчивость, связанная со сменой поколений.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9600" cy="1312863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Список используемых сайтов и </a:t>
            </a:r>
            <a:r>
              <a:rPr lang="ru-RU" sz="4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литературы</a:t>
            </a:r>
            <a:endParaRPr lang="ru-RU" sz="4000" b="1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464296"/>
            <a:ext cx="8229600" cy="2692896"/>
          </a:xfrm>
          <a:ln/>
        </p:spPr>
        <p:txBody>
          <a:bodyPr/>
          <a:lstStyle/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sz="4000" i="1" dirty="0" err="1"/>
              <a:t>Википедия</a:t>
            </a:r>
            <a:r>
              <a:rPr lang="ru-RU" sz="4000" i="1" dirty="0"/>
              <a:t>.</a:t>
            </a:r>
          </a:p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sz="4000" i="1" dirty="0"/>
              <a:t>Толковый словарь В. И. Даля.</a:t>
            </a:r>
          </a:p>
          <a:p>
            <a:pPr marL="338138" indent="-338138">
              <a:buFont typeface="Arial" charset="0"/>
              <a:buChar char="•"/>
              <a:tabLst>
                <a:tab pos="338138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</a:tabLst>
            </a:pPr>
            <a:r>
              <a:rPr lang="ru-RU" sz="4000" i="1" dirty="0"/>
              <a:t>Словарь молодежного сленга.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WordArt 1"/>
          <p:cNvSpPr>
            <a:spLocks noChangeArrowheads="1" noChangeShapeType="1" noTextEdit="1"/>
          </p:cNvSpPr>
          <p:nvPr/>
        </p:nvSpPr>
        <p:spPr bwMode="auto">
          <a:xfrm>
            <a:off x="468313" y="2133600"/>
            <a:ext cx="8459787" cy="24479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600">
                  <a:solidFill>
                    <a:srgbClr val="B2B2B2"/>
                  </a:solidFill>
                  <a:miter lim="800000"/>
                  <a:headEnd/>
                  <a:tailEnd/>
                </a:ln>
                <a:solidFill>
                  <a:srgbClr val="000000"/>
                </a:solidFill>
                <a:effectLst>
                  <a:outerShdw dist="17819" dir="2700000" algn="ctr" rotWithShape="0">
                    <a:srgbClr val="875B0D">
                      <a:alpha val="70016"/>
                    </a:srgbClr>
                  </a:outerShdw>
                </a:effectLst>
                <a:latin typeface="Arial"/>
                <a:cs typeface="Arial"/>
              </a:rPr>
              <a:t>Спасибо за внимание!</a:t>
            </a:r>
          </a:p>
        </p:txBody>
      </p:sp>
      <p:sp>
        <p:nvSpPr>
          <p:cNvPr id="19459" name="AutoShape 3">
            <a:hlinkClick r:id="rId3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1258888" y="5229225"/>
            <a:ext cx="1042987" cy="1042988"/>
          </a:xfrm>
          <a:prstGeom prst="actionButtonBackPrevious">
            <a:avLst/>
          </a:prstGeom>
          <a:solidFill>
            <a:srgbClr val="00B8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267744" y="446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Lucida Sans Unicode" pitchFamily="34" charset="0"/>
            <a:cs typeface="Lucida Sans Unicode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665</Words>
  <Application>Microsoft Office PowerPoint</Application>
  <PresentationFormat>Экран (4:3)</PresentationFormat>
  <Paragraphs>120</Paragraphs>
  <Slides>20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Lucida Sans Unicode</vt:lpstr>
      <vt:lpstr>Times New Roman</vt:lpstr>
      <vt:lpstr>Freestyle Script</vt:lpstr>
      <vt:lpstr>Vladimir Script</vt:lpstr>
      <vt:lpstr>Оформление по умолчанию</vt:lpstr>
      <vt:lpstr>Словообразование слов в молодежном сленге </vt:lpstr>
      <vt:lpstr>Задача исследования: </vt:lpstr>
      <vt:lpstr>Определение</vt:lpstr>
      <vt:lpstr>Социолект</vt:lpstr>
      <vt:lpstr>Референтные группы</vt:lpstr>
      <vt:lpstr>Особенности</vt:lpstr>
      <vt:lpstr>Определение словообразования</vt:lpstr>
      <vt:lpstr>Основные способы образования слов молодежного сленга</vt:lpstr>
      <vt:lpstr>Усечение + суффиксация</vt:lpstr>
      <vt:lpstr> Префиксация  </vt:lpstr>
      <vt:lpstr> Суффиксация  </vt:lpstr>
      <vt:lpstr>Приставочно-суффиксальный</vt:lpstr>
      <vt:lpstr>Усечение</vt:lpstr>
      <vt:lpstr>Словосложение</vt:lpstr>
      <vt:lpstr>Переосмысление</vt:lpstr>
      <vt:lpstr>Значительная часть сленгизмов образуется путём заимствования:</vt:lpstr>
      <vt:lpstr>Контаминация (объединение двух слов с целью создания комического эффекта)</vt:lpstr>
      <vt:lpstr>Вывод:</vt:lpstr>
      <vt:lpstr>Список используемых сайтов и литературы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Словообразование.</dc:title>
  <dc:creator>Ms_Katy_69</dc:creator>
  <cp:lastModifiedBy>samsung</cp:lastModifiedBy>
  <cp:revision>26</cp:revision>
  <cp:lastPrinted>1601-01-01T00:00:00Z</cp:lastPrinted>
  <dcterms:created xsi:type="dcterms:W3CDTF">2011-12-12T14:51:53Z</dcterms:created>
  <dcterms:modified xsi:type="dcterms:W3CDTF">2014-09-10T19:42:40Z</dcterms:modified>
</cp:coreProperties>
</file>