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9933"/>
    <a:srgbClr val="00CCFF"/>
    <a:srgbClr val="0066FF"/>
    <a:srgbClr val="FF33CC"/>
    <a:srgbClr val="FFCC00"/>
    <a:srgbClr val="4D4D4D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175095-B8AE-4C36-8E5B-E513FF4B21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C132B-B233-4579-AE97-D0AB045107D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1948E-E865-4EAE-977E-1FF2F06FCF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C2FB16-8932-4568-8155-BF83636272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7AF29-7FD2-4AB0-B87C-236273A948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40382-8AC3-4D00-A27B-52D53A8038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970FD-7A22-4DB6-A0B0-028314D3019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AF4FE-99C2-44C2-A901-4503401585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C4560-CACD-427C-A43A-8DAE46B2825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EEEF3-4BB9-49E9-9B30-1D4D5302560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509A3-ACBD-4573-9E33-BBD32E8C285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FFCC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DBC28D-34BE-4745-8B8D-B044A9B977B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2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&#1091;&#1088;&#1086;&#1082;-&#1089;&#1083;&#1077;&#1085;&#1075;,&#1045;.&#1069;.1.p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b="1" dirty="0">
                <a:latin typeface="Vladimir Script" pitchFamily="66" charset="0"/>
              </a:rPr>
              <a:t>Результаты социологического опроса о молодежном </a:t>
            </a:r>
            <a:r>
              <a:rPr lang="ru-RU" sz="4000" b="1" dirty="0" smtClean="0">
                <a:latin typeface="Vladimir Script" pitchFamily="66" charset="0"/>
              </a:rPr>
              <a:t>сленге</a:t>
            </a:r>
            <a:endParaRPr lang="ru-RU" sz="4000" b="1" dirty="0">
              <a:latin typeface="Vladimir Script" pitchFamily="66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>
                <a:solidFill>
                  <a:srgbClr val="008000"/>
                </a:solidFill>
                <a:latin typeface="Monotype Corsiva" pitchFamily="66" charset="0"/>
              </a:rPr>
              <a:t>Подготовил: Акулов Илья.</a:t>
            </a:r>
          </a:p>
          <a:p>
            <a:endParaRPr lang="ru-RU">
              <a:solidFill>
                <a:srgbClr val="008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ru-RU" sz="5400" b="1" dirty="0">
                <a:latin typeface="Kunstler Script" pitchFamily="66" charset="0"/>
              </a:rPr>
              <a:t>Задача </a:t>
            </a:r>
            <a:r>
              <a:rPr lang="ru-RU" sz="5400" b="1" dirty="0" smtClean="0">
                <a:latin typeface="Kunstler Script" pitchFamily="66" charset="0"/>
              </a:rPr>
              <a:t>исследования</a:t>
            </a:r>
            <a:endParaRPr lang="ru-RU" sz="5400" b="1" dirty="0">
              <a:latin typeface="Kunstler Script" pitchFamily="66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229600" cy="4525963"/>
          </a:xfrm>
        </p:spPr>
        <p:txBody>
          <a:bodyPr/>
          <a:lstStyle/>
          <a:p>
            <a:r>
              <a:rPr lang="ru-RU" sz="5400" dirty="0">
                <a:solidFill>
                  <a:srgbClr val="008000"/>
                </a:solidFill>
              </a:rPr>
              <a:t>Выяснить отношение подростков и взрослых к молодежному сленгу</a:t>
            </a:r>
            <a:r>
              <a:rPr lang="ru-RU" sz="5400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ru-RU" sz="3200" b="1" dirty="0">
                <a:latin typeface="Freestyle Script" pitchFamily="66" charset="0"/>
              </a:rPr>
              <a:t>Часто встречающиеся ответы </a:t>
            </a:r>
            <a:r>
              <a:rPr lang="ru-RU" sz="3200" b="1" dirty="0">
                <a:solidFill>
                  <a:srgbClr val="FF6600"/>
                </a:solidFill>
                <a:latin typeface="Freestyle Script" pitchFamily="66" charset="0"/>
              </a:rPr>
              <a:t>подростков</a:t>
            </a:r>
            <a:r>
              <a:rPr lang="ru-RU" sz="3200" b="1" dirty="0">
                <a:latin typeface="Freestyle Script" pitchFamily="66" charset="0"/>
              </a:rPr>
              <a:t> на вопросы о молодежном </a:t>
            </a:r>
            <a:r>
              <a:rPr lang="ru-RU" sz="3200" b="1" dirty="0" smtClean="0">
                <a:latin typeface="Freestyle Script" pitchFamily="66" charset="0"/>
              </a:rPr>
              <a:t>сленге</a:t>
            </a:r>
            <a:endParaRPr lang="ru-RU" sz="3200" b="1" dirty="0">
              <a:latin typeface="Freestyle Script" pitchFamily="66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5105400"/>
          </a:xfrm>
        </p:spPr>
        <p:txBody>
          <a:bodyPr/>
          <a:lstStyle/>
          <a:p>
            <a:pPr>
              <a:buFontTx/>
              <a:buNone/>
            </a:pPr>
            <a:r>
              <a:rPr lang="ru-RU" sz="1800" dirty="0"/>
              <a:t>1.Что такое сленг? 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1800" dirty="0">
                <a:solidFill>
                  <a:srgbClr val="008000"/>
                </a:solidFill>
              </a:rPr>
              <a:t>Сленг- жаргон, т.е речь определенной социальной группы( </a:t>
            </a:r>
            <a:r>
              <a:rPr lang="ru-RU" sz="1800" dirty="0" err="1">
                <a:solidFill>
                  <a:srgbClr val="008000"/>
                </a:solidFill>
              </a:rPr>
              <a:t>н</a:t>
            </a:r>
            <a:r>
              <a:rPr lang="ru-RU" sz="1800" dirty="0">
                <a:solidFill>
                  <a:srgbClr val="008000"/>
                </a:solidFill>
              </a:rPr>
              <a:t>- р: молодежи)</a:t>
            </a:r>
          </a:p>
          <a:p>
            <a:pPr>
              <a:buFontTx/>
              <a:buNone/>
            </a:pPr>
            <a:r>
              <a:rPr lang="ru-RU" sz="1800" dirty="0"/>
              <a:t>2. Как вы относитесь к употреблению сленга в речи? 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Положительно.(80%)</a:t>
            </a:r>
          </a:p>
          <a:p>
            <a:pPr>
              <a:buFontTx/>
              <a:buNone/>
            </a:pPr>
            <a:r>
              <a:rPr lang="ru-RU" sz="1800" dirty="0"/>
              <a:t>3. Используете ли вы сленговые слова в своей речи? 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Да, конечно.(100%)</a:t>
            </a:r>
          </a:p>
          <a:p>
            <a:pPr>
              <a:buFontTx/>
              <a:buNone/>
            </a:pPr>
            <a:r>
              <a:rPr lang="ru-RU" sz="1800" dirty="0"/>
              <a:t>4. Как вы думаете, понимают ли вас взрослые, когда в общении с ними вы используете сленговые выражения? </a:t>
            </a:r>
          </a:p>
          <a:p>
            <a:pPr>
              <a:buFontTx/>
              <a:buNone/>
            </a:pPr>
            <a:r>
              <a:rPr lang="ru-RU" sz="1800" dirty="0"/>
              <a:t>Ответ:  </a:t>
            </a:r>
            <a:r>
              <a:rPr lang="ru-RU" sz="2400" dirty="0">
                <a:solidFill>
                  <a:srgbClr val="008000"/>
                </a:solidFill>
              </a:rPr>
              <a:t>Понимают, но не всегда.(75%)</a:t>
            </a:r>
          </a:p>
          <a:p>
            <a:pPr>
              <a:buFontTx/>
              <a:buNone/>
            </a:pPr>
            <a:r>
              <a:rPr lang="ru-RU" sz="1800" dirty="0"/>
              <a:t>5. Нравится ли им это?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Затрудняюсь ответить.(95%)</a:t>
            </a:r>
          </a:p>
          <a:p>
            <a:pPr>
              <a:buFontTx/>
              <a:buNone/>
            </a:pPr>
            <a:r>
              <a:rPr lang="ru-RU" sz="1800" dirty="0"/>
              <a:t>6. Предположите, употребляли ли ваши родители, будучи подросткам, сленговые выражения в своей речи? 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Без сомнения.(100%)</a:t>
            </a:r>
          </a:p>
          <a:p>
            <a:endParaRPr lang="ru-RU" sz="2400" dirty="0">
              <a:solidFill>
                <a:srgbClr val="008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8800" y="762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/>
          <a:lstStyle/>
          <a:p>
            <a:r>
              <a:rPr lang="ru-RU" sz="3200" b="1" dirty="0"/>
              <a:t>Часто встречающиеся ответы </a:t>
            </a:r>
            <a:r>
              <a:rPr lang="ru-RU" sz="3200" b="1" dirty="0">
                <a:solidFill>
                  <a:srgbClr val="FF6600"/>
                </a:solidFill>
              </a:rPr>
              <a:t>взрослых</a:t>
            </a:r>
            <a:r>
              <a:rPr lang="ru-RU" sz="3200" b="1" dirty="0"/>
              <a:t> на </a:t>
            </a:r>
            <a:r>
              <a:rPr lang="ru-RU" sz="3200" b="1" dirty="0" smtClean="0"/>
              <a:t>вопросы</a:t>
            </a:r>
            <a:endParaRPr lang="ru-RU" sz="3200" b="1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 sz="1800" dirty="0"/>
              <a:t>1.Что такое сленг? 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1800" dirty="0">
                <a:solidFill>
                  <a:srgbClr val="008000"/>
                </a:solidFill>
              </a:rPr>
              <a:t>Особая форма  общения молодых людей</a:t>
            </a:r>
            <a:r>
              <a:rPr lang="ru-RU" sz="1800" dirty="0"/>
              <a:t>.</a:t>
            </a:r>
          </a:p>
          <a:p>
            <a:pPr>
              <a:buFontTx/>
              <a:buNone/>
            </a:pPr>
            <a:r>
              <a:rPr lang="ru-RU" sz="1800" dirty="0"/>
              <a:t>2. Пользуетесь ли вы сленговыми выражениями в своей речи?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Чаще всего нет.(70%)</a:t>
            </a:r>
          </a:p>
          <a:p>
            <a:pPr>
              <a:buFontTx/>
              <a:buNone/>
            </a:pPr>
            <a:r>
              <a:rPr lang="ru-RU" sz="1800" dirty="0"/>
              <a:t>3. Употребляли ли вы сленговые выражения, когда были подростками?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Естественно, употребляли.(100%)</a:t>
            </a:r>
          </a:p>
          <a:p>
            <a:pPr>
              <a:buFontTx/>
              <a:buNone/>
            </a:pPr>
            <a:r>
              <a:rPr lang="ru-RU" sz="1800" dirty="0"/>
              <a:t>4. Понимаете ли вы речь подростков, когда они используют сленг в своей речи?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Частично.(65%)</a:t>
            </a:r>
          </a:p>
          <a:p>
            <a:pPr>
              <a:buFontTx/>
              <a:buNone/>
            </a:pPr>
            <a:r>
              <a:rPr lang="ru-RU" sz="1800" dirty="0"/>
              <a:t>5. Как вы относитесь к употреблению сленговых слов и выражений в речи?</a:t>
            </a:r>
          </a:p>
          <a:p>
            <a:pPr>
              <a:buFontTx/>
              <a:buNone/>
            </a:pPr>
            <a:r>
              <a:rPr lang="ru-RU" sz="1800" dirty="0"/>
              <a:t>Ответ: </a:t>
            </a:r>
            <a:r>
              <a:rPr lang="ru-RU" sz="2400" dirty="0">
                <a:solidFill>
                  <a:srgbClr val="008000"/>
                </a:solidFill>
              </a:rPr>
              <a:t>Терпимо.(75%)</a:t>
            </a:r>
          </a:p>
          <a:p>
            <a:pPr>
              <a:buFontTx/>
              <a:buNone/>
            </a:pPr>
            <a:endParaRPr lang="ru-RU" sz="2400" dirty="0">
              <a:solidFill>
                <a:srgbClr val="008000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ru-RU" sz="7200" b="1" i="1" dirty="0"/>
              <a:t>Вывод: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4144963"/>
          </a:xfrm>
        </p:spPr>
        <p:txBody>
          <a:bodyPr/>
          <a:lstStyle/>
          <a:p>
            <a:r>
              <a:rPr lang="ru-RU" dirty="0">
                <a:solidFill>
                  <a:srgbClr val="008000"/>
                </a:solidFill>
              </a:rPr>
              <a:t>В результате опроса можно сделать вывод, что большинство взрослых и подростков используют молодежный сленг в своей речи. Нет резко отрицательного отношения к данному языковому явлению.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ru-RU" sz="6600" dirty="0" smtClean="0"/>
              <a:t>Респонденты</a:t>
            </a:r>
            <a:endParaRPr lang="ru-RU" sz="66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29600" cy="2819400"/>
          </a:xfrm>
        </p:spPr>
        <p:txBody>
          <a:bodyPr/>
          <a:lstStyle/>
          <a:p>
            <a:r>
              <a:rPr lang="ru-RU" dirty="0">
                <a:solidFill>
                  <a:srgbClr val="008000"/>
                </a:solidFill>
              </a:rPr>
              <a:t>Ученики 9-10 классов. Родители учащихся.</a:t>
            </a:r>
          </a:p>
          <a:p>
            <a:r>
              <a:rPr lang="ru-RU" dirty="0">
                <a:solidFill>
                  <a:srgbClr val="008000"/>
                </a:solidFill>
              </a:rPr>
              <a:t>Учителя средней общеобразовательной школы.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1447800" y="1905000"/>
            <a:ext cx="7315200" cy="18986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Спасибо за внимание!</a:t>
            </a:r>
          </a:p>
        </p:txBody>
      </p:sp>
      <p:sp>
        <p:nvSpPr>
          <p:cNvPr id="10246" name="AutoShape 6">
            <a:hlinkClick r:id="rId2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1295400" y="5715000"/>
            <a:ext cx="1042988" cy="10429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</TotalTime>
  <Words>369</Words>
  <Application>Microsoft Office PowerPoint</Application>
  <PresentationFormat>Экран (4:3)</PresentationFormat>
  <Paragraphs>40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Vladimir Script</vt:lpstr>
      <vt:lpstr>Monotype Corsiva</vt:lpstr>
      <vt:lpstr>Kunstler Script</vt:lpstr>
      <vt:lpstr>Freestyle Script</vt:lpstr>
      <vt:lpstr>Оформление по умолчанию</vt:lpstr>
      <vt:lpstr>Результаты социологического опроса о молодежном сленге</vt:lpstr>
      <vt:lpstr>Задача исследования</vt:lpstr>
      <vt:lpstr>Часто встречающиеся ответы подростков на вопросы о молодежном сленге</vt:lpstr>
      <vt:lpstr>Часто встречающиеся ответы взрослых на вопросы</vt:lpstr>
      <vt:lpstr>Вывод:</vt:lpstr>
      <vt:lpstr>Респонденты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samsung</cp:lastModifiedBy>
  <cp:revision>12</cp:revision>
  <cp:lastPrinted>1601-01-01T00:00:00Z</cp:lastPrinted>
  <dcterms:created xsi:type="dcterms:W3CDTF">1601-01-01T00:00:00Z</dcterms:created>
  <dcterms:modified xsi:type="dcterms:W3CDTF">2014-09-10T22:00:20Z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