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939" r:id="rId2"/>
  </p:sldMasterIdLst>
  <p:sldIdLst>
    <p:sldId id="268" r:id="rId3"/>
    <p:sldId id="257" r:id="rId4"/>
    <p:sldId id="261" r:id="rId5"/>
    <p:sldId id="271" r:id="rId6"/>
    <p:sldId id="270" r:id="rId7"/>
    <p:sldId id="272" r:id="rId8"/>
    <p:sldId id="273" r:id="rId9"/>
    <p:sldId id="263" r:id="rId10"/>
    <p:sldId id="274" r:id="rId11"/>
    <p:sldId id="269" r:id="rId12"/>
    <p:sldId id="265" r:id="rId13"/>
    <p:sldId id="276" r:id="rId14"/>
    <p:sldId id="275" r:id="rId15"/>
    <p:sldId id="264" r:id="rId16"/>
    <p:sldId id="277" r:id="rId17"/>
  </p:sldIdLst>
  <p:sldSz cx="9144000" cy="6858000" type="screen4x3"/>
  <p:notesSz cx="6858000" cy="9144000"/>
  <p:defaultTextStyle>
    <a:defPPr>
      <a:defRPr lang="ru-RU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660033"/>
    <a:srgbClr val="EDF884"/>
    <a:srgbClr val="CC00CC"/>
    <a:srgbClr val="993366"/>
    <a:srgbClr val="006600"/>
    <a:srgbClr val="00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86" autoAdjust="0"/>
    <p:restoredTop sz="94660"/>
  </p:normalViewPr>
  <p:slideViewPr>
    <p:cSldViewPr>
      <p:cViewPr varScale="1">
        <p:scale>
          <a:sx n="68" d="100"/>
          <a:sy n="68" d="100"/>
        </p:scale>
        <p:origin x="-14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DC3BB0-4BB2-44A2-A9AD-9F1DD7962A5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19FC5C-40DE-4F88-9D9E-9A64BB9D108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15AB33-E251-408B-B2B5-2543C88D6B4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652E37-4EE3-481E-AC1C-ADC326119D1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0F70EB-451C-45C5-A15D-131F20E405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A0B973-195C-4884-ACDC-97C0BB27CB5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EF0605-8218-4773-8EE3-0AD4BFA0C43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6CEADB-ED65-4411-BA8E-C8BEE9612BF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96F18F-150E-4CCB-A918-4A75901E27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6519F6-9079-4D3F-9ACB-424A72D7BBE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DC88B7-7A09-4A00-801C-07415DD99F7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6413"/>
            <a:chOff x="0" y="0"/>
            <a:chExt cx="5760" cy="4319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0" y="12"/>
              <a:ext cx="5758" cy="3273"/>
            </a:xfrm>
            <a:custGeom>
              <a:avLst/>
              <a:gdLst/>
              <a:ahLst/>
              <a:cxnLst>
                <a:cxn ang="0">
                  <a:pos x="3193" y="1816"/>
                </a:cxn>
                <a:cxn ang="0">
                  <a:pos x="0" y="0"/>
                </a:cxn>
                <a:cxn ang="0">
                  <a:pos x="0" y="522"/>
                </a:cxn>
                <a:cxn ang="0">
                  <a:pos x="3037" y="1978"/>
                </a:cxn>
                <a:cxn ang="0">
                  <a:pos x="5740" y="3273"/>
                </a:cxn>
                <a:cxn ang="0">
                  <a:pos x="5740" y="3267"/>
                </a:cxn>
                <a:cxn ang="0">
                  <a:pos x="3193" y="1816"/>
                </a:cxn>
                <a:cxn ang="0">
                  <a:pos x="3193" y="1816"/>
                </a:cxn>
              </a:cxnLst>
              <a:rect l="0" t="0" r="r" b="b"/>
              <a:pathLst>
                <a:path w="5740" h="3273">
                  <a:moveTo>
                    <a:pt x="3193" y="1816"/>
                  </a:moveTo>
                  <a:lnTo>
                    <a:pt x="0" y="0"/>
                  </a:lnTo>
                  <a:lnTo>
                    <a:pt x="0" y="522"/>
                  </a:lnTo>
                  <a:lnTo>
                    <a:pt x="3037" y="1978"/>
                  </a:lnTo>
                  <a:lnTo>
                    <a:pt x="5740" y="3273"/>
                  </a:lnTo>
                  <a:lnTo>
                    <a:pt x="5740" y="3267"/>
                  </a:lnTo>
                  <a:lnTo>
                    <a:pt x="3193" y="1816"/>
                  </a:lnTo>
                  <a:lnTo>
                    <a:pt x="3193" y="181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3529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149" y="0"/>
              <a:ext cx="5609" cy="3243"/>
            </a:xfrm>
            <a:custGeom>
              <a:avLst/>
              <a:gdLst/>
              <a:ahLst/>
              <a:cxnLst>
                <a:cxn ang="0">
                  <a:pos x="3163" y="1714"/>
                </a:cxn>
                <a:cxn ang="0">
                  <a:pos x="431" y="0"/>
                </a:cxn>
                <a:cxn ang="0">
                  <a:pos x="0" y="0"/>
                </a:cxn>
                <a:cxn ang="0">
                  <a:pos x="3086" y="1786"/>
                </a:cxn>
                <a:cxn ang="0">
                  <a:pos x="5591" y="3243"/>
                </a:cxn>
                <a:cxn ang="0">
                  <a:pos x="5591" y="3237"/>
                </a:cxn>
                <a:cxn ang="0">
                  <a:pos x="3163" y="1714"/>
                </a:cxn>
                <a:cxn ang="0">
                  <a:pos x="3163" y="1714"/>
                </a:cxn>
              </a:cxnLst>
              <a:rect l="0" t="0" r="r" b="b"/>
              <a:pathLst>
                <a:path w="5591" h="3243">
                  <a:moveTo>
                    <a:pt x="3163" y="1714"/>
                  </a:moveTo>
                  <a:lnTo>
                    <a:pt x="431" y="0"/>
                  </a:lnTo>
                  <a:lnTo>
                    <a:pt x="0" y="0"/>
                  </a:lnTo>
                  <a:lnTo>
                    <a:pt x="3086" y="1786"/>
                  </a:lnTo>
                  <a:lnTo>
                    <a:pt x="5591" y="3243"/>
                  </a:lnTo>
                  <a:lnTo>
                    <a:pt x="5591" y="3237"/>
                  </a:lnTo>
                  <a:lnTo>
                    <a:pt x="3163" y="1714"/>
                  </a:lnTo>
                  <a:lnTo>
                    <a:pt x="3163" y="1714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hidden">
            <a:xfrm>
              <a:off x="0" y="3433"/>
              <a:ext cx="4038" cy="191"/>
            </a:xfrm>
            <a:custGeom>
              <a:avLst/>
              <a:gdLst/>
              <a:ahLst/>
              <a:cxnLst>
                <a:cxn ang="0">
                  <a:pos x="0" y="156"/>
                </a:cxn>
                <a:cxn ang="0">
                  <a:pos x="4042" y="192"/>
                </a:cxn>
                <a:cxn ang="0">
                  <a:pos x="4042" y="144"/>
                </a:cxn>
                <a:cxn ang="0">
                  <a:pos x="0" y="0"/>
                </a:cxn>
                <a:cxn ang="0">
                  <a:pos x="0" y="156"/>
                </a:cxn>
                <a:cxn ang="0">
                  <a:pos x="0" y="156"/>
                </a:cxn>
              </a:cxnLst>
              <a:rect l="0" t="0" r="r" b="b"/>
              <a:pathLst>
                <a:path w="4042" h="192">
                  <a:moveTo>
                    <a:pt x="0" y="156"/>
                  </a:moveTo>
                  <a:lnTo>
                    <a:pt x="4042" y="192"/>
                  </a:lnTo>
                  <a:lnTo>
                    <a:pt x="4042" y="144"/>
                  </a:lnTo>
                  <a:lnTo>
                    <a:pt x="0" y="0"/>
                  </a:lnTo>
                  <a:lnTo>
                    <a:pt x="0" y="156"/>
                  </a:lnTo>
                  <a:lnTo>
                    <a:pt x="0" y="15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568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hidden">
            <a:xfrm>
              <a:off x="4038" y="3577"/>
              <a:ext cx="1720" cy="65"/>
            </a:xfrm>
            <a:custGeom>
              <a:avLst/>
              <a:gdLst/>
              <a:ahLst/>
              <a:cxnLst>
                <a:cxn ang="0">
                  <a:pos x="1722" y="66"/>
                </a:cxn>
                <a:cxn ang="0">
                  <a:pos x="1722" y="60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1722" y="66"/>
                </a:cxn>
                <a:cxn ang="0">
                  <a:pos x="1722" y="66"/>
                </a:cxn>
              </a:cxnLst>
              <a:rect l="0" t="0" r="r" b="b"/>
              <a:pathLst>
                <a:path w="1722" h="66">
                  <a:moveTo>
                    <a:pt x="1722" y="66"/>
                  </a:moveTo>
                  <a:lnTo>
                    <a:pt x="1722" y="60"/>
                  </a:lnTo>
                  <a:lnTo>
                    <a:pt x="0" y="0"/>
                  </a:lnTo>
                  <a:lnTo>
                    <a:pt x="0" y="48"/>
                  </a:lnTo>
                  <a:lnTo>
                    <a:pt x="1722" y="66"/>
                  </a:lnTo>
                  <a:lnTo>
                    <a:pt x="172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hidden">
            <a:xfrm>
              <a:off x="0" y="3726"/>
              <a:ext cx="4784" cy="329"/>
            </a:xfrm>
            <a:custGeom>
              <a:avLst/>
              <a:gdLst/>
              <a:ahLst/>
              <a:cxnLst>
                <a:cxn ang="0">
                  <a:pos x="0" y="329"/>
                </a:cxn>
                <a:cxn ang="0">
                  <a:pos x="4789" y="77"/>
                </a:cxn>
                <a:cxn ang="0">
                  <a:pos x="4789" y="0"/>
                </a:cxn>
                <a:cxn ang="0">
                  <a:pos x="0" y="107"/>
                </a:cxn>
                <a:cxn ang="0">
                  <a:pos x="0" y="329"/>
                </a:cxn>
                <a:cxn ang="0">
                  <a:pos x="0" y="329"/>
                </a:cxn>
              </a:cxnLst>
              <a:rect l="0" t="0" r="r" b="b"/>
              <a:pathLst>
                <a:path w="4789" h="329">
                  <a:moveTo>
                    <a:pt x="0" y="329"/>
                  </a:moveTo>
                  <a:lnTo>
                    <a:pt x="4789" y="77"/>
                  </a:lnTo>
                  <a:lnTo>
                    <a:pt x="4789" y="0"/>
                  </a:lnTo>
                  <a:lnTo>
                    <a:pt x="0" y="107"/>
                  </a:lnTo>
                  <a:lnTo>
                    <a:pt x="0" y="329"/>
                  </a:lnTo>
                  <a:lnTo>
                    <a:pt x="0" y="329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1961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hidden">
            <a:xfrm>
              <a:off x="4784" y="3702"/>
              <a:ext cx="974" cy="101"/>
            </a:xfrm>
            <a:custGeom>
              <a:avLst/>
              <a:gdLst/>
              <a:ahLst/>
              <a:cxnLst>
                <a:cxn ang="0">
                  <a:pos x="975" y="48"/>
                </a:cxn>
                <a:cxn ang="0">
                  <a:pos x="975" y="0"/>
                </a:cxn>
                <a:cxn ang="0">
                  <a:pos x="0" y="24"/>
                </a:cxn>
                <a:cxn ang="0">
                  <a:pos x="0" y="101"/>
                </a:cxn>
                <a:cxn ang="0">
                  <a:pos x="975" y="48"/>
                </a:cxn>
                <a:cxn ang="0">
                  <a:pos x="975" y="48"/>
                </a:cxn>
              </a:cxnLst>
              <a:rect l="0" t="0" r="r" b="b"/>
              <a:pathLst>
                <a:path w="975" h="101">
                  <a:moveTo>
                    <a:pt x="975" y="48"/>
                  </a:moveTo>
                  <a:lnTo>
                    <a:pt x="975" y="0"/>
                  </a:lnTo>
                  <a:lnTo>
                    <a:pt x="0" y="24"/>
                  </a:lnTo>
                  <a:lnTo>
                    <a:pt x="0" y="101"/>
                  </a:lnTo>
                  <a:lnTo>
                    <a:pt x="975" y="48"/>
                  </a:lnTo>
                  <a:lnTo>
                    <a:pt x="975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hidden">
            <a:xfrm>
              <a:off x="3619" y="3815"/>
              <a:ext cx="2139" cy="198"/>
            </a:xfrm>
            <a:custGeom>
              <a:avLst/>
              <a:gdLst/>
              <a:ahLst/>
              <a:cxnLst>
                <a:cxn ang="0">
                  <a:pos x="2141" y="0"/>
                </a:cxn>
                <a:cxn ang="0">
                  <a:pos x="0" y="156"/>
                </a:cxn>
                <a:cxn ang="0">
                  <a:pos x="0" y="198"/>
                </a:cxn>
                <a:cxn ang="0">
                  <a:pos x="2141" y="0"/>
                </a:cxn>
                <a:cxn ang="0">
                  <a:pos x="2141" y="0"/>
                </a:cxn>
              </a:cxnLst>
              <a:rect l="0" t="0" r="r" b="b"/>
              <a:pathLst>
                <a:path w="2141" h="198">
                  <a:moveTo>
                    <a:pt x="2141" y="0"/>
                  </a:moveTo>
                  <a:lnTo>
                    <a:pt x="0" y="156"/>
                  </a:lnTo>
                  <a:lnTo>
                    <a:pt x="0" y="198"/>
                  </a:lnTo>
                  <a:lnTo>
                    <a:pt x="2141" y="0"/>
                  </a:lnTo>
                  <a:lnTo>
                    <a:pt x="2141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hidden">
            <a:xfrm>
              <a:off x="0" y="3971"/>
              <a:ext cx="3619" cy="348"/>
            </a:xfrm>
            <a:custGeom>
              <a:avLst/>
              <a:gdLst/>
              <a:ahLst/>
              <a:cxnLst>
                <a:cxn ang="0">
                  <a:pos x="0" y="348"/>
                </a:cxn>
                <a:cxn ang="0">
                  <a:pos x="311" y="348"/>
                </a:cxn>
                <a:cxn ang="0">
                  <a:pos x="3623" y="42"/>
                </a:cxn>
                <a:cxn ang="0">
                  <a:pos x="3623" y="0"/>
                </a:cxn>
                <a:cxn ang="0">
                  <a:pos x="0" y="264"/>
                </a:cxn>
                <a:cxn ang="0">
                  <a:pos x="0" y="348"/>
                </a:cxn>
                <a:cxn ang="0">
                  <a:pos x="0" y="348"/>
                </a:cxn>
              </a:cxnLst>
              <a:rect l="0" t="0" r="r" b="b"/>
              <a:pathLst>
                <a:path w="3623" h="348">
                  <a:moveTo>
                    <a:pt x="0" y="348"/>
                  </a:moveTo>
                  <a:lnTo>
                    <a:pt x="311" y="348"/>
                  </a:lnTo>
                  <a:lnTo>
                    <a:pt x="3623" y="42"/>
                  </a:lnTo>
                  <a:lnTo>
                    <a:pt x="3623" y="0"/>
                  </a:lnTo>
                  <a:lnTo>
                    <a:pt x="0" y="264"/>
                  </a:lnTo>
                  <a:lnTo>
                    <a:pt x="0" y="348"/>
                  </a:lnTo>
                  <a:lnTo>
                    <a:pt x="0" y="3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hidden">
            <a:xfrm>
              <a:off x="2097" y="4043"/>
              <a:ext cx="2514" cy="276"/>
            </a:xfrm>
            <a:custGeom>
              <a:avLst/>
              <a:gdLst/>
              <a:ahLst/>
              <a:cxnLst>
                <a:cxn ang="0">
                  <a:pos x="2182" y="276"/>
                </a:cxn>
                <a:cxn ang="0">
                  <a:pos x="2517" y="204"/>
                </a:cxn>
                <a:cxn ang="0">
                  <a:pos x="2260" y="0"/>
                </a:cxn>
                <a:cxn ang="0">
                  <a:pos x="0" y="276"/>
                </a:cxn>
                <a:cxn ang="0">
                  <a:pos x="2182" y="276"/>
                </a:cxn>
                <a:cxn ang="0">
                  <a:pos x="2182" y="276"/>
                </a:cxn>
              </a:cxnLst>
              <a:rect l="0" t="0" r="r" b="b"/>
              <a:pathLst>
                <a:path w="2517" h="276">
                  <a:moveTo>
                    <a:pt x="2182" y="276"/>
                  </a:moveTo>
                  <a:lnTo>
                    <a:pt x="2517" y="204"/>
                  </a:lnTo>
                  <a:lnTo>
                    <a:pt x="2260" y="0"/>
                  </a:lnTo>
                  <a:lnTo>
                    <a:pt x="0" y="276"/>
                  </a:lnTo>
                  <a:lnTo>
                    <a:pt x="2182" y="276"/>
                  </a:lnTo>
                  <a:lnTo>
                    <a:pt x="2182" y="27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hidden">
            <a:xfrm>
              <a:off x="4354" y="3869"/>
              <a:ext cx="1404" cy="378"/>
            </a:xfrm>
            <a:custGeom>
              <a:avLst/>
              <a:gdLst/>
              <a:ahLst/>
              <a:cxnLst>
                <a:cxn ang="0">
                  <a:pos x="1405" y="126"/>
                </a:cxn>
                <a:cxn ang="0">
                  <a:pos x="1405" y="0"/>
                </a:cxn>
                <a:cxn ang="0">
                  <a:pos x="0" y="174"/>
                </a:cxn>
                <a:cxn ang="0">
                  <a:pos x="257" y="378"/>
                </a:cxn>
                <a:cxn ang="0">
                  <a:pos x="1405" y="126"/>
                </a:cxn>
                <a:cxn ang="0">
                  <a:pos x="1405" y="126"/>
                </a:cxn>
              </a:cxnLst>
              <a:rect l="0" t="0" r="r" b="b"/>
              <a:pathLst>
                <a:path w="1405" h="378">
                  <a:moveTo>
                    <a:pt x="1405" y="126"/>
                  </a:moveTo>
                  <a:lnTo>
                    <a:pt x="1405" y="0"/>
                  </a:lnTo>
                  <a:lnTo>
                    <a:pt x="0" y="174"/>
                  </a:lnTo>
                  <a:lnTo>
                    <a:pt x="257" y="378"/>
                  </a:lnTo>
                  <a:lnTo>
                    <a:pt x="1405" y="126"/>
                  </a:lnTo>
                  <a:lnTo>
                    <a:pt x="1405" y="12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6863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hidden">
            <a:xfrm>
              <a:off x="5030" y="3151"/>
              <a:ext cx="728" cy="240"/>
            </a:xfrm>
            <a:custGeom>
              <a:avLst/>
              <a:gdLst/>
              <a:ahLst/>
              <a:cxnLst>
                <a:cxn ang="0">
                  <a:pos x="729" y="240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729" y="240"/>
                </a:cxn>
                <a:cxn ang="0">
                  <a:pos x="729" y="240"/>
                </a:cxn>
              </a:cxnLst>
              <a:rect l="0" t="0" r="r" b="b"/>
              <a:pathLst>
                <a:path w="729" h="240">
                  <a:moveTo>
                    <a:pt x="729" y="240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729" y="240"/>
                  </a:lnTo>
                  <a:lnTo>
                    <a:pt x="729" y="24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0" y="1486"/>
              <a:ext cx="5030" cy="1671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5035" y="1672"/>
                </a:cxn>
                <a:cxn ang="0">
                  <a:pos x="5035" y="1666"/>
                </a:cxn>
                <a:cxn ang="0">
                  <a:pos x="0" y="0"/>
                </a:cxn>
                <a:cxn ang="0">
                  <a:pos x="0" y="72"/>
                </a:cxn>
                <a:cxn ang="0">
                  <a:pos x="0" y="72"/>
                </a:cxn>
              </a:cxnLst>
              <a:rect l="0" t="0" r="r" b="b"/>
              <a:pathLst>
                <a:path w="5035" h="1672">
                  <a:moveTo>
                    <a:pt x="0" y="72"/>
                  </a:moveTo>
                  <a:lnTo>
                    <a:pt x="5035" y="1672"/>
                  </a:lnTo>
                  <a:lnTo>
                    <a:pt x="5035" y="1666"/>
                  </a:lnTo>
                  <a:lnTo>
                    <a:pt x="0" y="0"/>
                  </a:lnTo>
                  <a:lnTo>
                    <a:pt x="0" y="72"/>
                  </a:lnTo>
                  <a:lnTo>
                    <a:pt x="0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451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hidden">
            <a:xfrm>
              <a:off x="5030" y="3049"/>
              <a:ext cx="728" cy="318"/>
            </a:xfrm>
            <a:custGeom>
              <a:avLst/>
              <a:gdLst/>
              <a:ahLst/>
              <a:cxnLst>
                <a:cxn ang="0">
                  <a:pos x="729" y="318"/>
                </a:cxn>
                <a:cxn ang="0">
                  <a:pos x="729" y="312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729" y="318"/>
                </a:cxn>
                <a:cxn ang="0">
                  <a:pos x="729" y="318"/>
                </a:cxn>
              </a:cxnLst>
              <a:rect l="0" t="0" r="r" b="b"/>
              <a:pathLst>
                <a:path w="729" h="318">
                  <a:moveTo>
                    <a:pt x="729" y="318"/>
                  </a:moveTo>
                  <a:lnTo>
                    <a:pt x="729" y="312"/>
                  </a:lnTo>
                  <a:lnTo>
                    <a:pt x="0" y="0"/>
                  </a:lnTo>
                  <a:lnTo>
                    <a:pt x="0" y="54"/>
                  </a:lnTo>
                  <a:lnTo>
                    <a:pt x="729" y="318"/>
                  </a:lnTo>
                  <a:lnTo>
                    <a:pt x="729" y="3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hidden">
            <a:xfrm>
              <a:off x="0" y="916"/>
              <a:ext cx="5030" cy="2187"/>
            </a:xfrm>
            <a:custGeom>
              <a:avLst/>
              <a:gdLst/>
              <a:ahLst/>
              <a:cxnLst>
                <a:cxn ang="0">
                  <a:pos x="0" y="396"/>
                </a:cxn>
                <a:cxn ang="0">
                  <a:pos x="5035" y="2188"/>
                </a:cxn>
                <a:cxn ang="0">
                  <a:pos x="5035" y="2134"/>
                </a:cxn>
                <a:cxn ang="0">
                  <a:pos x="0" y="0"/>
                </a:cxn>
                <a:cxn ang="0">
                  <a:pos x="0" y="396"/>
                </a:cxn>
                <a:cxn ang="0">
                  <a:pos x="0" y="396"/>
                </a:cxn>
              </a:cxnLst>
              <a:rect l="0" t="0" r="r" b="b"/>
              <a:pathLst>
                <a:path w="5035" h="2188">
                  <a:moveTo>
                    <a:pt x="0" y="396"/>
                  </a:moveTo>
                  <a:lnTo>
                    <a:pt x="5035" y="2188"/>
                  </a:lnTo>
                  <a:lnTo>
                    <a:pt x="5035" y="2134"/>
                  </a:lnTo>
                  <a:lnTo>
                    <a:pt x="0" y="0"/>
                  </a:lnTo>
                  <a:lnTo>
                    <a:pt x="0" y="396"/>
                  </a:lnTo>
                  <a:lnTo>
                    <a:pt x="0" y="39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hidden">
            <a:xfrm>
              <a:off x="2294" y="0"/>
              <a:ext cx="3159" cy="2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145" y="2727"/>
                </a:cxn>
                <a:cxn ang="0">
                  <a:pos x="3163" y="2704"/>
                </a:cxn>
                <a:cxn ang="0">
                  <a:pos x="10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63" h="2727">
                  <a:moveTo>
                    <a:pt x="0" y="0"/>
                  </a:moveTo>
                  <a:lnTo>
                    <a:pt x="3145" y="2727"/>
                  </a:lnTo>
                  <a:lnTo>
                    <a:pt x="3163" y="2704"/>
                  </a:lnTo>
                  <a:lnTo>
                    <a:pt x="10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980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" name="Freeform 18"/>
            <p:cNvSpPr>
              <a:spLocks/>
            </p:cNvSpPr>
            <p:nvPr/>
          </p:nvSpPr>
          <p:spPr bwMode="hidden">
            <a:xfrm>
              <a:off x="5435" y="2702"/>
              <a:ext cx="323" cy="299"/>
            </a:xfrm>
            <a:custGeom>
              <a:avLst/>
              <a:gdLst/>
              <a:ahLst/>
              <a:cxnLst>
                <a:cxn ang="0">
                  <a:pos x="323" y="299"/>
                </a:cxn>
                <a:cxn ang="0">
                  <a:pos x="323" y="263"/>
                </a:cxn>
                <a:cxn ang="0">
                  <a:pos x="18" y="0"/>
                </a:cxn>
                <a:cxn ang="0">
                  <a:pos x="0" y="23"/>
                </a:cxn>
                <a:cxn ang="0">
                  <a:pos x="323" y="299"/>
                </a:cxn>
                <a:cxn ang="0">
                  <a:pos x="323" y="299"/>
                </a:cxn>
              </a:cxnLst>
              <a:rect l="0" t="0" r="r" b="b"/>
              <a:pathLst>
                <a:path w="323" h="299">
                  <a:moveTo>
                    <a:pt x="323" y="299"/>
                  </a:moveTo>
                  <a:lnTo>
                    <a:pt x="323" y="263"/>
                  </a:lnTo>
                  <a:lnTo>
                    <a:pt x="18" y="0"/>
                  </a:lnTo>
                  <a:lnTo>
                    <a:pt x="0" y="23"/>
                  </a:lnTo>
                  <a:lnTo>
                    <a:pt x="323" y="299"/>
                  </a:lnTo>
                  <a:lnTo>
                    <a:pt x="323" y="29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4118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hidden">
            <a:xfrm>
              <a:off x="5477" y="2588"/>
              <a:ext cx="281" cy="335"/>
            </a:xfrm>
            <a:custGeom>
              <a:avLst/>
              <a:gdLst/>
              <a:ahLst/>
              <a:cxnLst>
                <a:cxn ang="0">
                  <a:pos x="281" y="335"/>
                </a:cxn>
                <a:cxn ang="0">
                  <a:pos x="281" y="173"/>
                </a:cxn>
                <a:cxn ang="0">
                  <a:pos x="96" y="0"/>
                </a:cxn>
                <a:cxn ang="0">
                  <a:pos x="0" y="90"/>
                </a:cxn>
                <a:cxn ang="0">
                  <a:pos x="281" y="335"/>
                </a:cxn>
                <a:cxn ang="0">
                  <a:pos x="281" y="335"/>
                </a:cxn>
              </a:cxnLst>
              <a:rect l="0" t="0" r="r" b="b"/>
              <a:pathLst>
                <a:path w="281" h="335">
                  <a:moveTo>
                    <a:pt x="281" y="335"/>
                  </a:moveTo>
                  <a:lnTo>
                    <a:pt x="281" y="173"/>
                  </a:lnTo>
                  <a:lnTo>
                    <a:pt x="96" y="0"/>
                  </a:lnTo>
                  <a:lnTo>
                    <a:pt x="0" y="90"/>
                  </a:lnTo>
                  <a:lnTo>
                    <a:pt x="281" y="335"/>
                  </a:lnTo>
                  <a:lnTo>
                    <a:pt x="281" y="33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hidden">
            <a:xfrm>
              <a:off x="2454" y="0"/>
              <a:ext cx="3119" cy="267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026" y="2680"/>
                </a:cxn>
                <a:cxn ang="0">
                  <a:pos x="3122" y="2590"/>
                </a:cxn>
                <a:cxn ang="0">
                  <a:pos x="38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22" h="2680">
                  <a:moveTo>
                    <a:pt x="0" y="0"/>
                  </a:moveTo>
                  <a:lnTo>
                    <a:pt x="3026" y="2680"/>
                  </a:lnTo>
                  <a:lnTo>
                    <a:pt x="3122" y="2590"/>
                  </a:lnTo>
                  <a:lnTo>
                    <a:pt x="38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3" name="Freeform 21"/>
            <p:cNvSpPr>
              <a:spLocks/>
            </p:cNvSpPr>
            <p:nvPr/>
          </p:nvSpPr>
          <p:spPr bwMode="hidden">
            <a:xfrm>
              <a:off x="5626" y="2534"/>
              <a:ext cx="132" cy="132"/>
            </a:xfrm>
            <a:custGeom>
              <a:avLst/>
              <a:gdLst/>
              <a:ahLst/>
              <a:cxnLst>
                <a:cxn ang="0">
                  <a:pos x="132" y="13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32" y="132"/>
                </a:cxn>
                <a:cxn ang="0">
                  <a:pos x="132" y="132"/>
                </a:cxn>
              </a:cxnLst>
              <a:rect l="0" t="0" r="r" b="b"/>
              <a:pathLst>
                <a:path w="132" h="132">
                  <a:moveTo>
                    <a:pt x="132" y="13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32" y="132"/>
                  </a:lnTo>
                  <a:lnTo>
                    <a:pt x="132" y="132"/>
                  </a:lnTo>
                  <a:close/>
                </a:path>
              </a:pathLst>
            </a:custGeom>
            <a:solidFill>
              <a:srgbClr val="FF99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4" name="Freeform 22"/>
            <p:cNvSpPr>
              <a:spLocks/>
            </p:cNvSpPr>
            <p:nvPr/>
          </p:nvSpPr>
          <p:spPr bwMode="hidden">
            <a:xfrm>
              <a:off x="3112" y="0"/>
              <a:ext cx="2514" cy="253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517" y="2536"/>
                </a:cxn>
                <a:cxn ang="0">
                  <a:pos x="2517" y="2536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517" h="2536">
                  <a:moveTo>
                    <a:pt x="0" y="0"/>
                  </a:moveTo>
                  <a:lnTo>
                    <a:pt x="2517" y="2536"/>
                  </a:lnTo>
                  <a:lnTo>
                    <a:pt x="2517" y="253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1373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5" name="Freeform 23"/>
            <p:cNvSpPr>
              <a:spLocks/>
            </p:cNvSpPr>
            <p:nvPr/>
          </p:nvSpPr>
          <p:spPr bwMode="hidden">
            <a:xfrm>
              <a:off x="3488" y="0"/>
              <a:ext cx="2198" cy="248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88" y="2482"/>
                </a:cxn>
                <a:cxn ang="0">
                  <a:pos x="2200" y="2476"/>
                </a:cxn>
                <a:cxn ang="0">
                  <a:pos x="31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200" h="2482">
                  <a:moveTo>
                    <a:pt x="0" y="0"/>
                  </a:moveTo>
                  <a:lnTo>
                    <a:pt x="2188" y="2482"/>
                  </a:lnTo>
                  <a:lnTo>
                    <a:pt x="2200" y="2476"/>
                  </a:lnTo>
                  <a:lnTo>
                    <a:pt x="31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6" name="Freeform 24"/>
            <p:cNvSpPr>
              <a:spLocks/>
            </p:cNvSpPr>
            <p:nvPr/>
          </p:nvSpPr>
          <p:spPr bwMode="hidden">
            <a:xfrm>
              <a:off x="5674" y="2474"/>
              <a:ext cx="84" cy="96"/>
            </a:xfrm>
            <a:custGeom>
              <a:avLst/>
              <a:gdLst/>
              <a:ahLst/>
              <a:cxnLst>
                <a:cxn ang="0">
                  <a:pos x="84" y="96"/>
                </a:cxn>
                <a:cxn ang="0">
                  <a:pos x="84" y="90"/>
                </a:cxn>
                <a:cxn ang="0">
                  <a:pos x="12" y="0"/>
                </a:cxn>
                <a:cxn ang="0">
                  <a:pos x="0" y="6"/>
                </a:cxn>
                <a:cxn ang="0">
                  <a:pos x="84" y="96"/>
                </a:cxn>
                <a:cxn ang="0">
                  <a:pos x="84" y="96"/>
                </a:cxn>
              </a:cxnLst>
              <a:rect l="0" t="0" r="r" b="b"/>
              <a:pathLst>
                <a:path w="84" h="96">
                  <a:moveTo>
                    <a:pt x="84" y="96"/>
                  </a:moveTo>
                  <a:lnTo>
                    <a:pt x="84" y="90"/>
                  </a:lnTo>
                  <a:lnTo>
                    <a:pt x="12" y="0"/>
                  </a:lnTo>
                  <a:lnTo>
                    <a:pt x="0" y="6"/>
                  </a:lnTo>
                  <a:lnTo>
                    <a:pt x="84" y="96"/>
                  </a:lnTo>
                  <a:lnTo>
                    <a:pt x="84" y="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7" name="Freeform 25"/>
            <p:cNvSpPr>
              <a:spLocks/>
            </p:cNvSpPr>
            <p:nvPr/>
          </p:nvSpPr>
          <p:spPr bwMode="hidden">
            <a:xfrm>
              <a:off x="5603" y="850"/>
              <a:ext cx="155" cy="516"/>
            </a:xfrm>
            <a:custGeom>
              <a:avLst/>
              <a:gdLst/>
              <a:ahLst/>
              <a:cxnLst>
                <a:cxn ang="0">
                  <a:pos x="155" y="516"/>
                </a:cxn>
                <a:cxn ang="0">
                  <a:pos x="155" y="204"/>
                </a:cxn>
                <a:cxn ang="0">
                  <a:pos x="77" y="0"/>
                </a:cxn>
                <a:cxn ang="0">
                  <a:pos x="0" y="192"/>
                </a:cxn>
                <a:cxn ang="0">
                  <a:pos x="155" y="516"/>
                </a:cxn>
                <a:cxn ang="0">
                  <a:pos x="155" y="516"/>
                </a:cxn>
              </a:cxnLst>
              <a:rect l="0" t="0" r="r" b="b"/>
              <a:pathLst>
                <a:path w="155" h="516">
                  <a:moveTo>
                    <a:pt x="155" y="516"/>
                  </a:moveTo>
                  <a:lnTo>
                    <a:pt x="155" y="204"/>
                  </a:lnTo>
                  <a:lnTo>
                    <a:pt x="77" y="0"/>
                  </a:lnTo>
                  <a:lnTo>
                    <a:pt x="0" y="192"/>
                  </a:lnTo>
                  <a:lnTo>
                    <a:pt x="155" y="516"/>
                  </a:lnTo>
                  <a:lnTo>
                    <a:pt x="155" y="51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5107" y="0"/>
              <a:ext cx="573" cy="104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97" y="1043"/>
                </a:cxn>
                <a:cxn ang="0">
                  <a:pos x="574" y="851"/>
                </a:cxn>
                <a:cxn ang="0">
                  <a:pos x="251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" h="1043">
                  <a:moveTo>
                    <a:pt x="0" y="0"/>
                  </a:moveTo>
                  <a:lnTo>
                    <a:pt x="497" y="1043"/>
                  </a:lnTo>
                  <a:lnTo>
                    <a:pt x="574" y="851"/>
                  </a:lnTo>
                  <a:lnTo>
                    <a:pt x="25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9" name="Freeform 27"/>
            <p:cNvSpPr>
              <a:spLocks/>
            </p:cNvSpPr>
            <p:nvPr/>
          </p:nvSpPr>
          <p:spPr bwMode="hidden">
            <a:xfrm>
              <a:off x="5411" y="0"/>
              <a:ext cx="341" cy="796"/>
            </a:xfrm>
            <a:custGeom>
              <a:avLst/>
              <a:gdLst/>
              <a:ahLst/>
              <a:cxnLst>
                <a:cxn ang="0">
                  <a:pos x="144" y="0"/>
                </a:cxn>
                <a:cxn ang="0">
                  <a:pos x="0" y="0"/>
                </a:cxn>
                <a:cxn ang="0">
                  <a:pos x="287" y="797"/>
                </a:cxn>
                <a:cxn ang="0">
                  <a:pos x="341" y="653"/>
                </a:cxn>
                <a:cxn ang="0">
                  <a:pos x="144" y="0"/>
                </a:cxn>
                <a:cxn ang="0">
                  <a:pos x="144" y="0"/>
                </a:cxn>
              </a:cxnLst>
              <a:rect l="0" t="0" r="r" b="b"/>
              <a:pathLst>
                <a:path w="341" h="797">
                  <a:moveTo>
                    <a:pt x="144" y="0"/>
                  </a:moveTo>
                  <a:lnTo>
                    <a:pt x="0" y="0"/>
                  </a:lnTo>
                  <a:lnTo>
                    <a:pt x="287" y="797"/>
                  </a:lnTo>
                  <a:lnTo>
                    <a:pt x="341" y="653"/>
                  </a:lnTo>
                  <a:lnTo>
                    <a:pt x="144" y="0"/>
                  </a:lnTo>
                  <a:lnTo>
                    <a:pt x="144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980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0" name="Freeform 28"/>
            <p:cNvSpPr>
              <a:spLocks/>
            </p:cNvSpPr>
            <p:nvPr/>
          </p:nvSpPr>
          <p:spPr bwMode="hidden">
            <a:xfrm>
              <a:off x="5698" y="653"/>
              <a:ext cx="60" cy="311"/>
            </a:xfrm>
            <a:custGeom>
              <a:avLst/>
              <a:gdLst/>
              <a:ahLst/>
              <a:cxnLst>
                <a:cxn ang="0">
                  <a:pos x="0" y="144"/>
                </a:cxn>
                <a:cxn ang="0">
                  <a:pos x="60" y="312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0" y="144"/>
                </a:cxn>
                <a:cxn ang="0">
                  <a:pos x="0" y="144"/>
                </a:cxn>
              </a:cxnLst>
              <a:rect l="0" t="0" r="r" b="b"/>
              <a:pathLst>
                <a:path w="60" h="312">
                  <a:moveTo>
                    <a:pt x="0" y="144"/>
                  </a:moveTo>
                  <a:lnTo>
                    <a:pt x="60" y="312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0" y="144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1" name="Freeform 29"/>
            <p:cNvSpPr>
              <a:spLocks/>
            </p:cNvSpPr>
            <p:nvPr/>
          </p:nvSpPr>
          <p:spPr bwMode="hidden">
            <a:xfrm>
              <a:off x="2" y="1601"/>
              <a:ext cx="5752" cy="1864"/>
            </a:xfrm>
            <a:custGeom>
              <a:avLst/>
              <a:gdLst/>
              <a:ahLst/>
              <a:cxnLst>
                <a:cxn ang="0">
                  <a:pos x="0" y="371"/>
                </a:cxn>
                <a:cxn ang="0">
                  <a:pos x="5740" y="1864"/>
                </a:cxn>
                <a:cxn ang="0">
                  <a:pos x="5740" y="1834"/>
                </a:cxn>
                <a:cxn ang="0">
                  <a:pos x="0" y="0"/>
                </a:cxn>
                <a:cxn ang="0">
                  <a:pos x="0" y="371"/>
                </a:cxn>
                <a:cxn ang="0">
                  <a:pos x="0" y="371"/>
                </a:cxn>
              </a:cxnLst>
              <a:rect l="0" t="0" r="r" b="b"/>
              <a:pathLst>
                <a:path w="5740" h="1864">
                  <a:moveTo>
                    <a:pt x="0" y="371"/>
                  </a:moveTo>
                  <a:lnTo>
                    <a:pt x="5740" y="1864"/>
                  </a:lnTo>
                  <a:lnTo>
                    <a:pt x="5740" y="1834"/>
                  </a:lnTo>
                  <a:lnTo>
                    <a:pt x="0" y="0"/>
                  </a:lnTo>
                  <a:lnTo>
                    <a:pt x="0" y="371"/>
                  </a:lnTo>
                  <a:lnTo>
                    <a:pt x="0" y="371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352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2" name="Freeform 30"/>
            <p:cNvSpPr>
              <a:spLocks/>
            </p:cNvSpPr>
            <p:nvPr/>
          </p:nvSpPr>
          <p:spPr bwMode="hidden">
            <a:xfrm>
              <a:off x="5754" y="3483"/>
              <a:ext cx="6" cy="6"/>
            </a:xfrm>
            <a:custGeom>
              <a:avLst/>
              <a:gdLst/>
              <a:ahLst/>
              <a:cxnLst>
                <a:cxn ang="0">
                  <a:pos x="6" y="6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6" y="6"/>
                </a:cxn>
                <a:cxn ang="0">
                  <a:pos x="6" y="6"/>
                </a:cxn>
              </a:cxnLst>
              <a:rect l="0" t="0" r="r" b="b"/>
              <a:pathLst>
                <a:path w="6" h="6">
                  <a:moveTo>
                    <a:pt x="6" y="6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6" y="6"/>
                  </a:lnTo>
                  <a:lnTo>
                    <a:pt x="6" y="6"/>
                  </a:lnTo>
                  <a:close/>
                </a:path>
              </a:pathLst>
            </a:custGeom>
            <a:solidFill>
              <a:srgbClr val="18F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3" name="Freeform 31"/>
            <p:cNvSpPr>
              <a:spLocks/>
            </p:cNvSpPr>
            <p:nvPr/>
          </p:nvSpPr>
          <p:spPr bwMode="hidden">
            <a:xfrm>
              <a:off x="2" y="2152"/>
              <a:ext cx="5752" cy="1337"/>
            </a:xfrm>
            <a:custGeom>
              <a:avLst/>
              <a:gdLst/>
              <a:ahLst/>
              <a:cxnLst>
                <a:cxn ang="0">
                  <a:pos x="0" y="366"/>
                </a:cxn>
                <a:cxn ang="0">
                  <a:pos x="5740" y="1337"/>
                </a:cxn>
                <a:cxn ang="0">
                  <a:pos x="5740" y="1331"/>
                </a:cxn>
                <a:cxn ang="0">
                  <a:pos x="0" y="0"/>
                </a:cxn>
                <a:cxn ang="0">
                  <a:pos x="0" y="366"/>
                </a:cxn>
                <a:cxn ang="0">
                  <a:pos x="0" y="366"/>
                </a:cxn>
              </a:cxnLst>
              <a:rect l="0" t="0" r="r" b="b"/>
              <a:pathLst>
                <a:path w="5740" h="1337">
                  <a:moveTo>
                    <a:pt x="0" y="366"/>
                  </a:moveTo>
                  <a:lnTo>
                    <a:pt x="5740" y="1337"/>
                  </a:lnTo>
                  <a:lnTo>
                    <a:pt x="5740" y="1331"/>
                  </a:lnTo>
                  <a:lnTo>
                    <a:pt x="0" y="0"/>
                  </a:lnTo>
                  <a:lnTo>
                    <a:pt x="0" y="366"/>
                  </a:lnTo>
                  <a:lnTo>
                    <a:pt x="0" y="36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4" name="Freeform 32"/>
            <p:cNvSpPr>
              <a:spLocks/>
            </p:cNvSpPr>
            <p:nvPr/>
          </p:nvSpPr>
          <p:spPr bwMode="hidden">
            <a:xfrm>
              <a:off x="2" y="3177"/>
              <a:ext cx="5752" cy="414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5740" y="414"/>
                </a:cxn>
                <a:cxn ang="0">
                  <a:pos x="5740" y="402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0" y="48"/>
                </a:cxn>
              </a:cxnLst>
              <a:rect l="0" t="0" r="r" b="b"/>
              <a:pathLst>
                <a:path w="5740" h="414">
                  <a:moveTo>
                    <a:pt x="0" y="48"/>
                  </a:moveTo>
                  <a:lnTo>
                    <a:pt x="5740" y="414"/>
                  </a:lnTo>
                  <a:lnTo>
                    <a:pt x="5740" y="402"/>
                  </a:lnTo>
                  <a:lnTo>
                    <a:pt x="0" y="0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5" name="Freeform 33"/>
            <p:cNvSpPr>
              <a:spLocks/>
            </p:cNvSpPr>
            <p:nvPr/>
          </p:nvSpPr>
          <p:spPr bwMode="hidden">
            <a:xfrm>
              <a:off x="1297" y="0"/>
              <a:ext cx="4457" cy="317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448" y="3177"/>
                </a:cxn>
                <a:cxn ang="0">
                  <a:pos x="4448" y="3153"/>
                </a:cxn>
                <a:cxn ang="0">
                  <a:pos x="125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448" h="3177">
                  <a:moveTo>
                    <a:pt x="0" y="0"/>
                  </a:moveTo>
                  <a:lnTo>
                    <a:pt x="4448" y="3177"/>
                  </a:lnTo>
                  <a:lnTo>
                    <a:pt x="4448" y="3153"/>
                  </a:lnTo>
                  <a:lnTo>
                    <a:pt x="12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862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6" name="Freeform 34"/>
            <p:cNvSpPr>
              <a:spLocks/>
            </p:cNvSpPr>
            <p:nvPr/>
          </p:nvSpPr>
          <p:spPr bwMode="hidden">
            <a:xfrm>
              <a:off x="3321" y="0"/>
              <a:ext cx="2433" cy="261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28" y="2614"/>
                </a:cxn>
                <a:cxn ang="0">
                  <a:pos x="2428" y="2608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428" h="2614">
                  <a:moveTo>
                    <a:pt x="0" y="0"/>
                  </a:moveTo>
                  <a:lnTo>
                    <a:pt x="2428" y="2614"/>
                  </a:lnTo>
                  <a:lnTo>
                    <a:pt x="2428" y="2608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7" name="Freeform 35"/>
            <p:cNvSpPr>
              <a:spLocks/>
            </p:cNvSpPr>
            <p:nvPr/>
          </p:nvSpPr>
          <p:spPr bwMode="hidden">
            <a:xfrm>
              <a:off x="3950" y="0"/>
              <a:ext cx="1804" cy="2464"/>
            </a:xfrm>
            <a:custGeom>
              <a:avLst/>
              <a:gdLst/>
              <a:ahLst/>
              <a:cxnLst>
                <a:cxn ang="0">
                  <a:pos x="485" y="0"/>
                </a:cxn>
                <a:cxn ang="0">
                  <a:pos x="0" y="0"/>
                </a:cxn>
                <a:cxn ang="0">
                  <a:pos x="1800" y="2464"/>
                </a:cxn>
                <a:cxn ang="0">
                  <a:pos x="1800" y="2248"/>
                </a:cxn>
                <a:cxn ang="0">
                  <a:pos x="1794" y="2248"/>
                </a:cxn>
                <a:cxn ang="0">
                  <a:pos x="485" y="0"/>
                </a:cxn>
                <a:cxn ang="0">
                  <a:pos x="485" y="0"/>
                </a:cxn>
              </a:cxnLst>
              <a:rect l="0" t="0" r="r" b="b"/>
              <a:pathLst>
                <a:path w="1800" h="2464">
                  <a:moveTo>
                    <a:pt x="485" y="0"/>
                  </a:moveTo>
                  <a:lnTo>
                    <a:pt x="0" y="0"/>
                  </a:lnTo>
                  <a:lnTo>
                    <a:pt x="1800" y="2464"/>
                  </a:lnTo>
                  <a:lnTo>
                    <a:pt x="1800" y="2248"/>
                  </a:lnTo>
                  <a:lnTo>
                    <a:pt x="1794" y="2248"/>
                  </a:lnTo>
                  <a:lnTo>
                    <a:pt x="485" y="0"/>
                  </a:lnTo>
                  <a:lnTo>
                    <a:pt x="485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8" name="Freeform 36"/>
            <p:cNvSpPr>
              <a:spLocks/>
            </p:cNvSpPr>
            <p:nvPr/>
          </p:nvSpPr>
          <p:spPr bwMode="hidden">
            <a:xfrm>
              <a:off x="4519" y="0"/>
              <a:ext cx="1235" cy="207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32" y="2074"/>
                </a:cxn>
                <a:cxn ang="0">
                  <a:pos x="1232" y="2038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32" h="2074">
                  <a:moveTo>
                    <a:pt x="0" y="0"/>
                  </a:moveTo>
                  <a:lnTo>
                    <a:pt x="1232" y="2074"/>
                  </a:lnTo>
                  <a:lnTo>
                    <a:pt x="1232" y="2038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764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9" name="Freeform 37"/>
            <p:cNvSpPr>
              <a:spLocks/>
            </p:cNvSpPr>
            <p:nvPr/>
          </p:nvSpPr>
          <p:spPr bwMode="hidden">
            <a:xfrm>
              <a:off x="4694" y="0"/>
              <a:ext cx="1060" cy="19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58" y="1936"/>
                </a:cxn>
                <a:cxn ang="0">
                  <a:pos x="1058" y="1930"/>
                </a:cxn>
                <a:cxn ang="0">
                  <a:pos x="5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058" h="1936">
                  <a:moveTo>
                    <a:pt x="0" y="0"/>
                  </a:moveTo>
                  <a:lnTo>
                    <a:pt x="1058" y="1936"/>
                  </a:lnTo>
                  <a:lnTo>
                    <a:pt x="1058" y="1930"/>
                  </a:lnTo>
                  <a:lnTo>
                    <a:pt x="5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0" name="Freeform 38"/>
            <p:cNvSpPr>
              <a:spLocks/>
            </p:cNvSpPr>
            <p:nvPr/>
          </p:nvSpPr>
          <p:spPr bwMode="hidden">
            <a:xfrm>
              <a:off x="4981" y="0"/>
              <a:ext cx="773" cy="1487"/>
            </a:xfrm>
            <a:custGeom>
              <a:avLst/>
              <a:gdLst/>
              <a:ahLst/>
              <a:cxnLst>
                <a:cxn ang="0">
                  <a:pos x="771" y="1433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771" y="1487"/>
                </a:cxn>
                <a:cxn ang="0">
                  <a:pos x="771" y="1433"/>
                </a:cxn>
                <a:cxn ang="0">
                  <a:pos x="771" y="1433"/>
                </a:cxn>
              </a:cxnLst>
              <a:rect l="0" t="0" r="r" b="b"/>
              <a:pathLst>
                <a:path w="771" h="1487">
                  <a:moveTo>
                    <a:pt x="771" y="1433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771" y="1487"/>
                  </a:lnTo>
                  <a:lnTo>
                    <a:pt x="771" y="1433"/>
                  </a:lnTo>
                  <a:lnTo>
                    <a:pt x="771" y="1433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882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41" name="Group 39"/>
            <p:cNvGrpSpPr>
              <a:grpSpLocks/>
            </p:cNvGrpSpPr>
            <p:nvPr userDrawn="1"/>
          </p:nvGrpSpPr>
          <p:grpSpPr bwMode="auto">
            <a:xfrm>
              <a:off x="0" y="1632"/>
              <a:ext cx="5758" cy="1858"/>
              <a:chOff x="0" y="1632"/>
              <a:chExt cx="5758" cy="1858"/>
            </a:xfrm>
          </p:grpSpPr>
          <p:sp>
            <p:nvSpPr>
              <p:cNvPr id="42" name="Freeform 40"/>
              <p:cNvSpPr>
                <a:spLocks/>
              </p:cNvSpPr>
              <p:nvPr/>
            </p:nvSpPr>
            <p:spPr bwMode="hidden">
              <a:xfrm>
                <a:off x="0" y="1632"/>
                <a:ext cx="3670" cy="13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366"/>
                  </a:cxn>
                  <a:cxn ang="0">
                    <a:pos x="3635" y="1313"/>
                  </a:cxn>
                  <a:cxn ang="0">
                    <a:pos x="3647" y="1235"/>
                  </a:cxn>
                  <a:cxn ang="0">
                    <a:pos x="3659" y="1163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659" h="1313">
                    <a:moveTo>
                      <a:pt x="0" y="0"/>
                    </a:moveTo>
                    <a:lnTo>
                      <a:pt x="0" y="366"/>
                    </a:lnTo>
                    <a:lnTo>
                      <a:pt x="3635" y="1313"/>
                    </a:lnTo>
                    <a:lnTo>
                      <a:pt x="3647" y="1235"/>
                    </a:lnTo>
                    <a:lnTo>
                      <a:pt x="3659" y="116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72549"/>
                      <a:invGamma/>
                    </a:schemeClr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3" name="Freeform 41"/>
              <p:cNvSpPr>
                <a:spLocks/>
              </p:cNvSpPr>
              <p:nvPr/>
            </p:nvSpPr>
            <p:spPr bwMode="hidden">
              <a:xfrm>
                <a:off x="3646" y="2795"/>
                <a:ext cx="2112" cy="695"/>
              </a:xfrm>
              <a:custGeom>
                <a:avLst/>
                <a:gdLst/>
                <a:ahLst/>
                <a:cxnLst>
                  <a:cxn ang="0">
                    <a:pos x="2105" y="665"/>
                  </a:cxn>
                  <a:cxn ang="0">
                    <a:pos x="24" y="0"/>
                  </a:cxn>
                  <a:cxn ang="0">
                    <a:pos x="12" y="72"/>
                  </a:cxn>
                  <a:cxn ang="0">
                    <a:pos x="0" y="150"/>
                  </a:cxn>
                  <a:cxn ang="0">
                    <a:pos x="2105" y="695"/>
                  </a:cxn>
                  <a:cxn ang="0">
                    <a:pos x="2105" y="665"/>
                  </a:cxn>
                  <a:cxn ang="0">
                    <a:pos x="2105" y="665"/>
                  </a:cxn>
                </a:cxnLst>
                <a:rect l="0" t="0" r="r" b="b"/>
                <a:pathLst>
                  <a:path w="2105" h="695">
                    <a:moveTo>
                      <a:pt x="2105" y="665"/>
                    </a:moveTo>
                    <a:lnTo>
                      <a:pt x="24" y="0"/>
                    </a:lnTo>
                    <a:lnTo>
                      <a:pt x="12" y="72"/>
                    </a:lnTo>
                    <a:lnTo>
                      <a:pt x="0" y="150"/>
                    </a:lnTo>
                    <a:lnTo>
                      <a:pt x="2105" y="695"/>
                    </a:lnTo>
                    <a:lnTo>
                      <a:pt x="2105" y="665"/>
                    </a:lnTo>
                    <a:lnTo>
                      <a:pt x="2105" y="6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tint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</p:grpSp>
      <p:sp>
        <p:nvSpPr>
          <p:cNvPr id="14378" name="Rectangle 42"/>
          <p:cNvSpPr>
            <a:spLocks noGrp="1" noChangeArrowheads="1"/>
          </p:cNvSpPr>
          <p:nvPr>
            <p:ph type="ctrTitle" sz="quarter"/>
          </p:nvPr>
        </p:nvSpPr>
        <p:spPr>
          <a:xfrm>
            <a:off x="457200" y="1600200"/>
            <a:ext cx="8229600" cy="18288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4379" name="Rectangle 4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600"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4" name="Rectangle 44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5" name="Rectangle 4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6" name="Rectangle 4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DA2950-370C-4100-8827-E7C047CAE32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E545EB6C-2F75-40E4-9BB9-FBD641561FF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0" r:id="rId1"/>
    <p:sldLayoutId id="2147484021" r:id="rId2"/>
    <p:sldLayoutId id="2147484022" r:id="rId3"/>
    <p:sldLayoutId id="2147484023" r:id="rId4"/>
    <p:sldLayoutId id="2147484024" r:id="rId5"/>
    <p:sldLayoutId id="2147484025" r:id="rId6"/>
    <p:sldLayoutId id="2147484026" r:id="rId7"/>
    <p:sldLayoutId id="2147484027" r:id="rId8"/>
    <p:sldLayoutId id="2147484028" r:id="rId9"/>
    <p:sldLayoutId id="2147484029" r:id="rId10"/>
    <p:sldLayoutId id="2147484030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>
                <a:gamma/>
                <a:shade val="57647"/>
                <a:invGamma/>
              </a:schemeClr>
            </a:gs>
            <a:gs pos="100000">
              <a:schemeClr val="bg1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54" name="Rectangle 4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3355" name="Rectangle 4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87" name="Rectangle 44"/>
          <p:cNvSpPr>
            <a:spLocks noGrp="1" noChangeArrowheads="1"/>
          </p:cNvSpPr>
          <p:nvPr>
            <p:ph type="dt" sz="quarter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8" name="Rectangle 4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9" name="Rectangle 4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E4A5806D-F4B5-454E-A75A-75AB660F173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03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90000"/>
        <a:buFont typeface="Wingdings" pitchFamily="2" charset="2"/>
        <a:buBlip>
          <a:blip r:embed="rId3"/>
        </a:buBlip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Blip>
          <a:blip r:embed="rId4"/>
        </a:buBlip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5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5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5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5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5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&#1086;&#1073;&#1086;&#1089;&#1085;&#1086;&#1074;&#1072;&#1085;&#1080;&#1077;.doc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" Target="slide1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&#1052;&#1086;&#1083;&#1086;&#1076;&#1077;&#1078;&#1085;&#1099;&#1081;.ppt" TargetMode="External"/><Relationship Id="rId3" Type="http://schemas.openxmlformats.org/officeDocument/2006/relationships/hyperlink" Target="&#1057;&#1086;&#1094;&#1080;&#1086;&#1083;&#1086;&#1075;&#1080;&#1095;&#1077;&#1089;&#1082;&#1080;&#1081;%20&#1086;&#1087;&#1088;&#1086;&#1089;.ppt" TargetMode="External"/><Relationship Id="rId7" Type="http://schemas.openxmlformats.org/officeDocument/2006/relationships/slide" Target="slide10.xml"/><Relationship Id="rId12" Type="http://schemas.openxmlformats.org/officeDocument/2006/relationships/slide" Target="slide12.xml"/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Relationship Id="rId6" Type="http://schemas.openxmlformats.org/officeDocument/2006/relationships/hyperlink" Target="&#1052;&#1086;&#1083;&#1086;&#1076;&#1077;&#1078;&#1085;&#1099;&#1081;%20&#1089;&#1083;&#1077;&#1085;&#1075;.ppt" TargetMode="External"/><Relationship Id="rId11" Type="http://schemas.openxmlformats.org/officeDocument/2006/relationships/hyperlink" Target="&#1059;&#1087;&#1086;&#1090;&#1088;&#1077;&#1073;&#1083;&#1077;&#1085;&#1080;&#1077;%20&#1084;&#1086;&#1083;&#1086;&#1076;&#1105;&#1078;&#1085;&#1086;&#1075;&#1086;%20&#1089;&#1083;&#1077;&#1085;&#1075;&#1072;%20&#1088;&#1072;&#1079;&#1085;&#1099;&#1084;&#1080;%20&#1074;&#1086;&#1079;&#1088;&#1072;&#1089;&#1090;&#1085;&#1099;&#1084;&#1080;%20&#1075;&#1088;&#1091;&#1087;&#1087;&#1072;&#1084;&#1080;.ppt" TargetMode="External"/><Relationship Id="rId5" Type="http://schemas.openxmlformats.org/officeDocument/2006/relationships/hyperlink" Target="&#1057;&#1083;&#1086;&#1074;&#1086;&#1086;&#1073;&#1088;&#1072;&#1079;&#1086;&#1074;&#1072;&#1085;&#1080;&#1077;.ppt" TargetMode="External"/><Relationship Id="rId10" Type="http://schemas.openxmlformats.org/officeDocument/2006/relationships/hyperlink" Target="&#1060;&#1091;&#1090;&#1073;&#1086;&#1083;&#1100;&#1085;&#1099;&#1081;%20&#1089;&#1083;&#1077;&#1085;&#1075;.ppt" TargetMode="External"/><Relationship Id="rId4" Type="http://schemas.openxmlformats.org/officeDocument/2006/relationships/hyperlink" Target="&#1101;&#1090;&#1080;&#1084;&#1086;&#1083;&#1086;&#1075;&#1080;&#1103;%20(2).ppt" TargetMode="External"/><Relationship Id="rId9" Type="http://schemas.openxmlformats.org/officeDocument/2006/relationships/hyperlink" Target="&#1052;&#1086;&#1083;&#1086;&#1076;&#1077;&#1078;&#1085;&#1099;&#1081;%20&#1089;&#1083;&#1077;&#1085;&#1075;%20&#1055;&#1077;&#1090;&#1088;&#1086;&#1074;%20&#1051;&#1077;&#1089;&#1086;&#1085;&#1077;&#1085;.ppt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v-tvs.ru/index.php?option=com_content&amp;task=view&amp;id=798&amp;Itemid=37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4.xml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i="1" smtClean="0">
                <a:solidFill>
                  <a:srgbClr val="CC00CC"/>
                </a:solidFill>
              </a:rPr>
              <a:t>            </a:t>
            </a:r>
            <a:r>
              <a:rPr lang="ru-RU" b="1" smtClean="0">
                <a:solidFill>
                  <a:srgbClr val="CC00CC"/>
                </a:solidFill>
                <a:latin typeface="Betina Script Rus" pitchFamily="34" charset="0"/>
              </a:rPr>
              <a:t>Тема урока: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472488" cy="311467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4800" b="1" i="1" smtClean="0">
                <a:solidFill>
                  <a:srgbClr val="660033"/>
                </a:solidFill>
              </a:rPr>
              <a:t>   </a:t>
            </a:r>
            <a:r>
              <a:rPr lang="ru-RU" sz="4400" b="1" i="1" smtClean="0">
                <a:solidFill>
                  <a:srgbClr val="660033"/>
                </a:solidFill>
              </a:rPr>
              <a:t>« Молодёжный сленг как интересное явление в современной лингвистике».</a:t>
            </a:r>
          </a:p>
        </p:txBody>
      </p:sp>
      <p:sp>
        <p:nvSpPr>
          <p:cNvPr id="4100" name="TextBox 5"/>
          <p:cNvSpPr txBox="1">
            <a:spLocks noChangeArrowheads="1"/>
          </p:cNvSpPr>
          <p:nvPr/>
        </p:nvSpPr>
        <p:spPr bwMode="auto">
          <a:xfrm>
            <a:off x="2843213" y="4149725"/>
            <a:ext cx="492918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ru-RU" b="1" u="sng"/>
              <a:t>Авторы</a:t>
            </a:r>
            <a:r>
              <a:rPr lang="ru-RU" b="1"/>
              <a:t>: учащиеся  10 «А» класса</a:t>
            </a:r>
            <a:r>
              <a:rPr lang="ru-RU"/>
              <a:t> и  </a:t>
            </a:r>
            <a:r>
              <a:rPr lang="ru-RU" b="1"/>
              <a:t>Маликина Е.Э., учитель русского языка и литературы,  МБОУ Калевальская  СОШ,  </a:t>
            </a:r>
            <a:r>
              <a:rPr lang="ru-RU" b="1">
                <a:hlinkClick r:id="rId2" action="ppaction://hlinkfile"/>
              </a:rPr>
              <a:t>2012 год</a:t>
            </a:r>
            <a:endParaRPr lang="ru-RU" b="1" i="1">
              <a:solidFill>
                <a:srgbClr val="FF0066"/>
              </a:solidFill>
              <a:latin typeface="Times New Roman" pitchFamily="18" charset="0"/>
            </a:endParaRPr>
          </a:p>
        </p:txBody>
      </p:sp>
      <p:pic>
        <p:nvPicPr>
          <p:cNvPr id="4101" name="Рисунок 4" descr="молодежь 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738438" cy="172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uild="p"/>
      <p:bldP spid="410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4"/>
          <p:cNvSpPr txBox="1">
            <a:spLocks noChangeArrowheads="1"/>
          </p:cNvSpPr>
          <p:nvPr/>
        </p:nvSpPr>
        <p:spPr bwMode="auto">
          <a:xfrm>
            <a:off x="467544" y="908720"/>
            <a:ext cx="8315077" cy="4801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ru-RU" sz="3600" b="1" u="sng" dirty="0">
                <a:solidFill>
                  <a:srgbClr val="CC00CC"/>
                </a:solidFill>
                <a:latin typeface="Betina Script Rus" pitchFamily="34" charset="0"/>
              </a:rPr>
              <a:t>Цели урока: </a:t>
            </a:r>
          </a:p>
          <a:p>
            <a:pPr marL="342900" indent="-342900">
              <a:spcBef>
                <a:spcPct val="50000"/>
              </a:spcBef>
              <a:buFont typeface="Arial" charset="0"/>
              <a:buChar char="•"/>
            </a:pPr>
            <a:r>
              <a:rPr lang="ru-RU" sz="2000" b="1" i="1" dirty="0">
                <a:solidFill>
                  <a:srgbClr val="660033"/>
                </a:solidFill>
              </a:rPr>
              <a:t> представить результат коллективной проектной  работы об особенностях молодёжного сленга    ;</a:t>
            </a:r>
          </a:p>
          <a:p>
            <a:pPr marL="342900" indent="-342900">
              <a:spcBef>
                <a:spcPct val="50000"/>
              </a:spcBef>
              <a:buFont typeface="Arial" charset="0"/>
              <a:buChar char="•"/>
            </a:pPr>
            <a:r>
              <a:rPr lang="ru-RU" sz="2000" b="1" i="1" dirty="0">
                <a:solidFill>
                  <a:srgbClr val="660033"/>
                </a:solidFill>
              </a:rPr>
              <a:t>выяснить коммуникативную целесообразность использования сленга;</a:t>
            </a:r>
          </a:p>
          <a:p>
            <a:pPr marL="342900" indent="-342900">
              <a:spcBef>
                <a:spcPct val="50000"/>
              </a:spcBef>
              <a:buFont typeface="Arial" charset="0"/>
              <a:buChar char="•"/>
            </a:pPr>
            <a:r>
              <a:rPr lang="ru-RU" sz="2000" b="1" i="1" dirty="0">
                <a:solidFill>
                  <a:srgbClr val="660033"/>
                </a:solidFill>
              </a:rPr>
              <a:t>способствовать развитию  познавательной активности,  приобретению навыков  исследовательской работы;</a:t>
            </a:r>
          </a:p>
          <a:p>
            <a:pPr marL="342900" indent="-342900">
              <a:spcBef>
                <a:spcPct val="50000"/>
              </a:spcBef>
              <a:buFont typeface="Arial" charset="0"/>
              <a:buChar char="•"/>
            </a:pPr>
            <a:r>
              <a:rPr lang="ru-RU" sz="2000" b="1" i="1" dirty="0">
                <a:solidFill>
                  <a:srgbClr val="660033"/>
                </a:solidFill>
                <a:hlinkClick r:id="rId2" action="ppaction://hlinksldjump"/>
              </a:rPr>
              <a:t>сформировать свое отношение к сленгу как интересному явлению  родного языка; </a:t>
            </a:r>
            <a:endParaRPr lang="ru-RU" sz="2000" b="1" i="1" dirty="0">
              <a:solidFill>
                <a:srgbClr val="660033"/>
              </a:solidFill>
            </a:endParaRPr>
          </a:p>
          <a:p>
            <a:pPr marL="342900" indent="-342900">
              <a:spcBef>
                <a:spcPct val="50000"/>
              </a:spcBef>
              <a:buFont typeface="Arial" charset="0"/>
              <a:buChar char="•"/>
            </a:pPr>
            <a:r>
              <a:rPr lang="ru-RU" sz="2000" b="1" i="1" dirty="0">
                <a:solidFill>
                  <a:srgbClr val="660033"/>
                </a:solidFill>
              </a:rPr>
              <a:t>         а также  способствовать бережному и внимательному отношению к  русскому языку ─ основе национальной культуры и национального самосознания.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67544" y="76200"/>
            <a:ext cx="8424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err="1" smtClean="0"/>
              <a:t>Маликина</a:t>
            </a:r>
            <a:r>
              <a:rPr lang="ru-RU" dirty="0" smtClean="0"/>
              <a:t> Е.Э., учитель МБОУ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2267744" y="3501008"/>
            <a:ext cx="4214812" cy="785813"/>
          </a:xfrm>
        </p:spPr>
        <p:txBody>
          <a:bodyPr/>
          <a:lstStyle/>
          <a:p>
            <a:pPr eaLnBrk="1" hangingPunct="1"/>
            <a:r>
              <a:rPr lang="ru-RU" u="sng" dirty="0" smtClean="0">
                <a:solidFill>
                  <a:srgbClr val="CC00CC"/>
                </a:solidFill>
                <a:latin typeface="Betina Script Rus" pitchFamily="34" charset="0"/>
              </a:rPr>
              <a:t>Задачи: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536" y="4004494"/>
            <a:ext cx="8483600" cy="2736874"/>
          </a:xfrm>
        </p:spPr>
        <p:txBody>
          <a:bodyPr/>
          <a:lstStyle/>
          <a:p>
            <a:pPr eaLnBrk="1" hangingPunct="1">
              <a:buFontTx/>
              <a:buNone/>
            </a:pPr>
            <a:endParaRPr lang="ru-RU" sz="1800" b="1" i="1" dirty="0" smtClean="0">
              <a:solidFill>
                <a:srgbClr val="660033"/>
              </a:solidFill>
            </a:endParaRPr>
          </a:p>
          <a:p>
            <a:pPr eaLnBrk="1" hangingPunct="1">
              <a:buFontTx/>
              <a:buAutoNum type="arabicPeriod"/>
            </a:pPr>
            <a:r>
              <a:rPr lang="ru-RU" sz="1800" b="1" i="1" dirty="0" smtClean="0">
                <a:solidFill>
                  <a:srgbClr val="660033"/>
                </a:solidFill>
              </a:rPr>
              <a:t>сделать выводы  о прошлом и настоящем сленга ; </a:t>
            </a:r>
          </a:p>
          <a:p>
            <a:pPr eaLnBrk="1" hangingPunct="1">
              <a:buFontTx/>
              <a:buAutoNum type="arabicPeriod"/>
            </a:pPr>
            <a:r>
              <a:rPr lang="ru-RU" sz="1800" b="1" i="1" dirty="0" smtClean="0">
                <a:solidFill>
                  <a:srgbClr val="660033"/>
                </a:solidFill>
              </a:rPr>
              <a:t>о словообразовании в области сленга;  </a:t>
            </a:r>
          </a:p>
          <a:p>
            <a:pPr eaLnBrk="1" hangingPunct="1">
              <a:buFontTx/>
              <a:buAutoNum type="arabicPeriod"/>
            </a:pPr>
            <a:r>
              <a:rPr lang="ru-RU" sz="1800" b="1" i="1" dirty="0" smtClean="0">
                <a:solidFill>
                  <a:srgbClr val="660033"/>
                </a:solidFill>
              </a:rPr>
              <a:t>проанализировать,  обновляется ли лексика сленга и свойственно ли сленгу определенное «лексическое богатство».</a:t>
            </a:r>
          </a:p>
          <a:p>
            <a:pPr eaLnBrk="1" hangingPunct="1">
              <a:buFontTx/>
              <a:buAutoNum type="arabicPeriod"/>
            </a:pPr>
            <a:r>
              <a:rPr lang="ru-RU" sz="1800" b="1" i="1" dirty="0" smtClean="0">
                <a:solidFill>
                  <a:srgbClr val="660033"/>
                </a:solidFill>
              </a:rPr>
              <a:t>выяснить, используют ли СМИ молодежный сленг;</a:t>
            </a:r>
          </a:p>
          <a:p>
            <a:pPr eaLnBrk="1" hangingPunct="1">
              <a:buFontTx/>
              <a:buAutoNum type="arabicPeriod"/>
            </a:pPr>
            <a:r>
              <a:rPr lang="ru-RU" sz="1800" b="1" i="1" dirty="0" smtClean="0">
                <a:solidFill>
                  <a:srgbClr val="660033"/>
                </a:solidFill>
              </a:rPr>
              <a:t>проверить, верно ли утверждение, что сленг является разновидностью лексики ограниченной сферы употребления</a:t>
            </a:r>
          </a:p>
          <a:p>
            <a:pPr eaLnBrk="1" hangingPunct="1">
              <a:buFontTx/>
              <a:buAutoNum type="arabicPeriod"/>
            </a:pPr>
            <a:endParaRPr lang="ru-RU" sz="1800" b="1" i="1" dirty="0" smtClean="0">
              <a:solidFill>
                <a:srgbClr val="660033"/>
              </a:solidFill>
            </a:endParaRPr>
          </a:p>
          <a:p>
            <a:pPr eaLnBrk="1" hangingPunct="1"/>
            <a:endParaRPr lang="ru-RU" sz="1800" b="1" i="1" dirty="0" smtClean="0">
              <a:solidFill>
                <a:srgbClr val="660033"/>
              </a:solidFill>
            </a:endParaRPr>
          </a:p>
        </p:txBody>
      </p:sp>
      <p:sp>
        <p:nvSpPr>
          <p:cNvPr id="6148" name="TextBox 3"/>
          <p:cNvSpPr txBox="1">
            <a:spLocks noChangeArrowheads="1"/>
          </p:cNvSpPr>
          <p:nvPr/>
        </p:nvSpPr>
        <p:spPr bwMode="auto">
          <a:xfrm>
            <a:off x="683568" y="2060848"/>
            <a:ext cx="7715250" cy="150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400" u="sng" dirty="0">
                <a:solidFill>
                  <a:srgbClr val="CC00CC"/>
                </a:solidFill>
                <a:latin typeface="Betina Script Rus" pitchFamily="34" charset="0"/>
              </a:rPr>
              <a:t>Цель исследования</a:t>
            </a:r>
            <a:r>
              <a:rPr lang="ru-RU" sz="3600" u="sng" dirty="0">
                <a:solidFill>
                  <a:srgbClr val="CC00CC"/>
                </a:solidFill>
              </a:rPr>
              <a:t>:</a:t>
            </a:r>
          </a:p>
          <a:p>
            <a:pPr algn="l"/>
            <a:r>
              <a:rPr lang="ru-RU" sz="2400" b="1" i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  рассмотреть некоторые лингвистические  и коммуникативные аспекты  молодёжного сленга.</a:t>
            </a:r>
          </a:p>
        </p:txBody>
      </p:sp>
      <p:sp>
        <p:nvSpPr>
          <p:cNvPr id="6149" name="Прямоугольник 5"/>
          <p:cNvSpPr>
            <a:spLocks noChangeArrowheads="1"/>
          </p:cNvSpPr>
          <p:nvPr/>
        </p:nvSpPr>
        <p:spPr bwMode="auto">
          <a:xfrm>
            <a:off x="395536" y="980728"/>
            <a:ext cx="8358187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« Молодёжный сленг как интересное явление в современной лингвистике».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50" name="TextBox 6"/>
          <p:cNvSpPr txBox="1">
            <a:spLocks noChangeArrowheads="1"/>
          </p:cNvSpPr>
          <p:nvPr/>
        </p:nvSpPr>
        <p:spPr bwMode="auto">
          <a:xfrm>
            <a:off x="323528" y="332656"/>
            <a:ext cx="15716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u="sng" dirty="0">
                <a:solidFill>
                  <a:srgbClr val="CC00CC"/>
                </a:solidFill>
                <a:latin typeface="Betina Script Rus" pitchFamily="34" charset="0"/>
              </a:rPr>
              <a:t>Тема: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67544" y="76200"/>
            <a:ext cx="8424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err="1" smtClean="0"/>
              <a:t>Маликина</a:t>
            </a:r>
            <a:r>
              <a:rPr lang="ru-RU" dirty="0" smtClean="0"/>
              <a:t> Е.Э., учитель МБОУ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614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88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Box 1"/>
          <p:cNvSpPr txBox="1">
            <a:spLocks noChangeArrowheads="1"/>
          </p:cNvSpPr>
          <p:nvPr/>
        </p:nvSpPr>
        <p:spPr bwMode="auto">
          <a:xfrm>
            <a:off x="1043608" y="548680"/>
            <a:ext cx="4214812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5400" b="1" i="1" dirty="0">
                <a:solidFill>
                  <a:srgbClr val="CC00CC"/>
                </a:solidFill>
                <a:latin typeface="Betina Script Rus" pitchFamily="34" charset="0"/>
              </a:rPr>
              <a:t>План</a:t>
            </a:r>
          </a:p>
        </p:txBody>
      </p:sp>
      <p:sp>
        <p:nvSpPr>
          <p:cNvPr id="7171" name="TextBox 3"/>
          <p:cNvSpPr txBox="1">
            <a:spLocks noChangeArrowheads="1"/>
          </p:cNvSpPr>
          <p:nvPr/>
        </p:nvSpPr>
        <p:spPr bwMode="auto">
          <a:xfrm>
            <a:off x="395536" y="1268760"/>
            <a:ext cx="8358187" cy="54784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 algn="l"/>
            <a:r>
              <a:rPr lang="ru-RU" sz="2400" b="1" i="1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            І   </a:t>
            </a:r>
            <a:r>
              <a:rPr lang="ru-RU" sz="2000" b="1" i="1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Что такое сленг?</a:t>
            </a:r>
            <a:endParaRPr lang="ru-RU" sz="2000" b="1" i="1" dirty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l">
              <a:buFont typeface="Arial" charset="0"/>
              <a:buAutoNum type="arabicPeriod"/>
            </a:pPr>
            <a:r>
              <a:rPr lang="ru-RU" sz="2400" b="1" i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  <a:hlinkClick r:id="rId3" action="ppaction://hlinkpres?slideindex=1&amp;slidetitle="/>
              </a:rPr>
              <a:t>Результаты  анкетирования «Молодёжный сленг».</a:t>
            </a:r>
            <a:endParaRPr lang="ru-RU" sz="2400" b="1" i="1" dirty="0">
              <a:solidFill>
                <a:srgbClr val="660033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l">
              <a:buFont typeface="Arial" charset="0"/>
              <a:buAutoNum type="arabicPeriod"/>
            </a:pPr>
            <a:r>
              <a:rPr lang="ru-RU" sz="2400" b="1" i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  <a:hlinkClick r:id="rId4" action="ppaction://hlinkpres?slideindex=1&amp;slidetitle="/>
              </a:rPr>
              <a:t>Прошлое и настоящее  молодёжного сленга .</a:t>
            </a:r>
            <a:endParaRPr lang="ru-RU" sz="2400" b="1" i="1" dirty="0">
              <a:solidFill>
                <a:srgbClr val="660033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l">
              <a:buFont typeface="Arial" charset="0"/>
              <a:buAutoNum type="arabicPeriod"/>
            </a:pPr>
            <a:r>
              <a:rPr lang="ru-RU" sz="2400" b="1" i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  <a:hlinkClick r:id="rId5" action="ppaction://hlinkpres?slideindex=1&amp;slidetitle="/>
              </a:rPr>
              <a:t>Основные способы словообразования в  молодёжном сленге.</a:t>
            </a:r>
            <a:endParaRPr lang="ru-RU" sz="2400" b="1" i="1" dirty="0">
              <a:solidFill>
                <a:srgbClr val="660033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l">
              <a:buFont typeface="Arial" charset="0"/>
              <a:buAutoNum type="arabicPeriod"/>
            </a:pPr>
            <a:r>
              <a:rPr lang="ru-RU" sz="2400" b="1" i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  <a:hlinkClick r:id="rId6" action="ppaction://hlinkpres?slideindex=1&amp;slidetitle="/>
              </a:rPr>
              <a:t>Лексическое «богатство» молодёжного сленга.</a:t>
            </a:r>
            <a:endParaRPr lang="ru-RU" sz="2400" b="1" i="1" dirty="0">
              <a:solidFill>
                <a:srgbClr val="660033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l"/>
            <a:r>
              <a:rPr lang="ru-RU" sz="2400" b="1" i="1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ru-RU" sz="2000" b="1" i="1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ІІ  </a:t>
            </a:r>
            <a:r>
              <a:rPr lang="ru-RU" sz="2000" b="1" i="1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  <a:hlinkClick r:id="rId7" action="ppaction://hlinksldjump"/>
              </a:rPr>
              <a:t>Коммуникативная целесообразность использования     молодёжного сленга.</a:t>
            </a:r>
            <a:r>
              <a:rPr lang="ru-RU" sz="2000" b="1" i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  <a:hlinkClick r:id="rId7" action="ppaction://hlinksldjump"/>
              </a:rPr>
              <a:t> </a:t>
            </a:r>
            <a:endParaRPr lang="ru-RU" sz="2000" b="1" i="1" dirty="0">
              <a:solidFill>
                <a:srgbClr val="660033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l">
              <a:buFont typeface="Arial" charset="0"/>
              <a:buAutoNum type="arabicPeriod"/>
            </a:pPr>
            <a:r>
              <a:rPr lang="ru-RU" sz="2400" b="1" i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  <a:hlinkClick r:id="rId8" action="ppaction://hlinkpres?slideindex=1&amp;slidetitle="/>
              </a:rPr>
              <a:t>Молодёжный сленг 80-х  и сленг молодёжи наших дней.</a:t>
            </a:r>
            <a:endParaRPr lang="ru-RU" sz="2400" b="1" i="1" dirty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l">
              <a:buFont typeface="Arial" charset="0"/>
              <a:buAutoNum type="arabicPeriod"/>
            </a:pPr>
            <a:r>
              <a:rPr lang="ru-RU" sz="2400" b="1" i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  <a:hlinkClick r:id="rId9" action="ppaction://hlinkpres?slideindex=1&amp;slidetitle="/>
              </a:rPr>
              <a:t>Молодёжный сленг и СМИ.</a:t>
            </a:r>
            <a:endParaRPr lang="ru-RU" sz="2400" b="1" i="1" dirty="0">
              <a:solidFill>
                <a:srgbClr val="660033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l">
              <a:buFont typeface="Arial" charset="0"/>
              <a:buAutoNum type="arabicPeriod"/>
            </a:pPr>
            <a:r>
              <a:rPr lang="ru-RU" sz="2400" b="1" i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  <a:hlinkClick r:id="rId10" action="ppaction://hlinkpres?slideindex=1&amp;slidetitle="/>
              </a:rPr>
              <a:t>Сленг футбольных фанатов.</a:t>
            </a:r>
            <a:endParaRPr lang="ru-RU" sz="2400" b="1" i="1" dirty="0">
              <a:solidFill>
                <a:srgbClr val="660033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l">
              <a:buFont typeface="Arial" charset="0"/>
              <a:buAutoNum type="arabicPeriod"/>
            </a:pPr>
            <a:r>
              <a:rPr lang="ru-RU" sz="2400" b="1" i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  <a:hlinkClick r:id="rId11" action="ppaction://hlinkpres?slideindex=1&amp;slidetitle="/>
              </a:rPr>
              <a:t>Молодёжный сленг в речи людей разных возрастных групп.</a:t>
            </a:r>
            <a:endParaRPr lang="ru-RU" sz="2400" b="1" i="1" dirty="0">
              <a:solidFill>
                <a:srgbClr val="660033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l"/>
            <a:r>
              <a:rPr lang="ru-RU" sz="2400" b="1" i="1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2400" b="1" i="1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  <a:hlinkClick r:id="rId12" action="ppaction://hlinksldjump"/>
              </a:rPr>
              <a:t>ІІІ  Итоги работы</a:t>
            </a:r>
            <a:r>
              <a:rPr lang="ru-RU" sz="2400" b="1" i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  <a:hlinkClick r:id="rId12" action="ppaction://hlinksldjump"/>
              </a:rPr>
              <a:t>.</a:t>
            </a:r>
            <a:endParaRPr lang="ru-RU" sz="2000" b="1" i="1" dirty="0"/>
          </a:p>
          <a:p>
            <a:pPr marL="342900" indent="-342900"/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467544" y="76200"/>
            <a:ext cx="8424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err="1" smtClean="0"/>
              <a:t>Маликина</a:t>
            </a:r>
            <a:r>
              <a:rPr lang="ru-RU" dirty="0" smtClean="0"/>
              <a:t> Е.Э., учитель МБОУ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285750" y="571500"/>
            <a:ext cx="8501063" cy="563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ru-RU" sz="2400" i="1">
                <a:latin typeface="Times New Roman" pitchFamily="18" charset="0"/>
                <a:cs typeface="Times New Roman" pitchFamily="18" charset="0"/>
              </a:rPr>
              <a:t>    Русский молодёжный сленг несомненно представляет собой интереснейший лингвистический феномен. Бытует мнение, что существование его ограничено определёнными возрастными, социальными, временными и пространственными рамками. Так ли это? Лингвистические  работы некоторых отечественных учёных на эту тему имеют одну своеобразную особенность: они объясняют свои   исследования сленга необходимостью глубоко изучить зло, чтобы знать, как лучше с ним бороться.</a:t>
            </a:r>
          </a:p>
          <a:p>
            <a:pPr algn="l"/>
            <a:r>
              <a:rPr lang="ru-RU" sz="2400" i="1">
                <a:latin typeface="Times New Roman" pitchFamily="18" charset="0"/>
                <a:cs typeface="Times New Roman" pitchFamily="18" charset="0"/>
              </a:rPr>
              <a:t>     Думаю,  заслуживает внимания  мнение  Э.М. Береговской, которая утверждает, что такой подход нельзя назвать научным, она утверждает, что </a:t>
            </a:r>
            <a:r>
              <a:rPr lang="ru-RU" sz="2400" b="1" i="1">
                <a:latin typeface="Times New Roman" pitchFamily="18" charset="0"/>
                <a:cs typeface="Times New Roman" pitchFamily="18" charset="0"/>
              </a:rPr>
              <a:t>« …лингвист не может и не должен бороться с языком, задача лингвиста ─ исследовать его многообразие, в том числе и ненормативные  проявления».</a:t>
            </a:r>
          </a:p>
        </p:txBody>
      </p:sp>
      <p:sp>
        <p:nvSpPr>
          <p:cNvPr id="8195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667625" y="5661025"/>
            <a:ext cx="1042988" cy="1042988"/>
          </a:xfrm>
          <a:prstGeom prst="actionButtonBackPrevious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467544" y="76200"/>
            <a:ext cx="8424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err="1" smtClean="0"/>
              <a:t>Маликина</a:t>
            </a:r>
            <a:r>
              <a:rPr lang="ru-RU" dirty="0" smtClean="0"/>
              <a:t> Е.Э., учитель МБОУ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33  E" pathEditMode="relative" ptsTypes="">
                                      <p:cBhvr>
                                        <p:cTn id="19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0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1214438" y="500063"/>
            <a:ext cx="6643687" cy="113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 i="1" u="sng">
                <a:solidFill>
                  <a:schemeClr val="bg1"/>
                </a:solidFill>
              </a:rPr>
              <a:t>Литературная лексика </a:t>
            </a:r>
          </a:p>
          <a:p>
            <a:r>
              <a:rPr lang="ru-RU">
                <a:solidFill>
                  <a:schemeClr val="bg1"/>
                </a:solidFill>
              </a:rPr>
              <a:t> </a:t>
            </a:r>
            <a:r>
              <a:rPr lang="ru-RU" b="1" i="1">
                <a:solidFill>
                  <a:schemeClr val="bg1"/>
                </a:solidFill>
              </a:rPr>
              <a:t>(лексика, употребляемая либо в литературе, либо  в устной речи в официальной обстановке</a:t>
            </a:r>
            <a:r>
              <a:rPr lang="ru-RU" b="1" i="1"/>
              <a:t>) :</a:t>
            </a: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4286250" y="1928813"/>
            <a:ext cx="45720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 b="1" i="1">
                <a:solidFill>
                  <a:schemeClr val="bg1"/>
                </a:solidFill>
              </a:rPr>
              <a:t>Книжные слова.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785938" y="4071938"/>
            <a:ext cx="62865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 b="1" i="1">
                <a:solidFill>
                  <a:schemeClr val="bg1"/>
                </a:solidFill>
              </a:rPr>
              <a:t>Стандартные разговорные.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85750" y="2500313"/>
            <a:ext cx="464343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 b="1" i="1">
                <a:solidFill>
                  <a:schemeClr val="bg1"/>
                </a:solidFill>
              </a:rPr>
              <a:t>Нейтральные слова.</a:t>
            </a:r>
          </a:p>
        </p:txBody>
      </p:sp>
      <p:cxnSp>
        <p:nvCxnSpPr>
          <p:cNvPr id="9222" name="Прямая со стрелкой 6"/>
          <p:cNvCxnSpPr>
            <a:cxnSpLocks noChangeShapeType="1"/>
          </p:cNvCxnSpPr>
          <p:nvPr/>
        </p:nvCxnSpPr>
        <p:spPr bwMode="auto">
          <a:xfrm>
            <a:off x="5357813" y="1571625"/>
            <a:ext cx="857250" cy="428625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9223" name="Прямая со стрелкой 9"/>
          <p:cNvCxnSpPr>
            <a:cxnSpLocks noChangeShapeType="1"/>
          </p:cNvCxnSpPr>
          <p:nvPr/>
        </p:nvCxnSpPr>
        <p:spPr bwMode="auto">
          <a:xfrm rot="5400000">
            <a:off x="2321719" y="1678781"/>
            <a:ext cx="928688" cy="714375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 type="arrow" w="med" len="med"/>
            <a:tailEnd type="arrow" w="med" len="med"/>
          </a:ln>
        </p:spPr>
      </p:cxnSp>
      <p:cxnSp>
        <p:nvCxnSpPr>
          <p:cNvPr id="9224" name="Прямая со стрелкой 12"/>
          <p:cNvCxnSpPr>
            <a:cxnSpLocks noChangeShapeType="1"/>
          </p:cNvCxnSpPr>
          <p:nvPr/>
        </p:nvCxnSpPr>
        <p:spPr bwMode="auto">
          <a:xfrm rot="16200000" flipH="1">
            <a:off x="3679032" y="2678906"/>
            <a:ext cx="2500312" cy="428625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 type="arrow" w="med" len="med"/>
            <a:tailEnd type="arrow" w="med" len="med"/>
          </a:ln>
        </p:spPr>
      </p:cxnSp>
      <p:sp>
        <p:nvSpPr>
          <p:cNvPr id="9" name="TextBox 8"/>
          <p:cNvSpPr txBox="1"/>
          <p:nvPr/>
        </p:nvSpPr>
        <p:spPr>
          <a:xfrm>
            <a:off x="467544" y="76200"/>
            <a:ext cx="8424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err="1" smtClean="0">
                <a:solidFill>
                  <a:schemeClr val="bg1"/>
                </a:solidFill>
              </a:rPr>
              <a:t>Маликина</a:t>
            </a:r>
            <a:r>
              <a:rPr lang="ru-RU" dirty="0" smtClean="0">
                <a:solidFill>
                  <a:schemeClr val="bg1"/>
                </a:solidFill>
              </a:rPr>
              <a:t> Е.Э., учитель МБОУ «</a:t>
            </a:r>
            <a:r>
              <a:rPr lang="ru-RU" dirty="0" err="1" smtClean="0">
                <a:solidFill>
                  <a:schemeClr val="bg1"/>
                </a:solidFill>
              </a:rPr>
              <a:t>Калевальская</a:t>
            </a:r>
            <a:r>
              <a:rPr lang="ru-RU" dirty="0" smtClean="0">
                <a:solidFill>
                  <a:schemeClr val="bg1"/>
                </a:solidFill>
              </a:rPr>
              <a:t> СОШ»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0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Box 1"/>
          <p:cNvSpPr txBox="1">
            <a:spLocks noChangeArrowheads="1"/>
          </p:cNvSpPr>
          <p:nvPr/>
        </p:nvSpPr>
        <p:spPr bwMode="auto">
          <a:xfrm>
            <a:off x="714375" y="357188"/>
            <a:ext cx="750093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 i="1" u="sng">
                <a:solidFill>
                  <a:schemeClr val="bg1"/>
                </a:solidFill>
              </a:rPr>
              <a:t>Нелитературная лексика:</a:t>
            </a:r>
          </a:p>
        </p:txBody>
      </p:sp>
      <p:cxnSp>
        <p:nvCxnSpPr>
          <p:cNvPr id="10243" name="Прямая со стрелкой 3"/>
          <p:cNvCxnSpPr>
            <a:cxnSpLocks noChangeShapeType="1"/>
          </p:cNvCxnSpPr>
          <p:nvPr/>
        </p:nvCxnSpPr>
        <p:spPr bwMode="auto">
          <a:xfrm rot="10800000" flipV="1">
            <a:off x="1143000" y="1285875"/>
            <a:ext cx="1143000" cy="785813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14313" y="2357438"/>
            <a:ext cx="32146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 i="1">
                <a:solidFill>
                  <a:schemeClr val="bg1"/>
                </a:solidFill>
              </a:rPr>
              <a:t>профессионализмы</a:t>
            </a:r>
          </a:p>
        </p:txBody>
      </p:sp>
      <p:cxnSp>
        <p:nvCxnSpPr>
          <p:cNvPr id="10245" name="Прямая со стрелкой 6"/>
          <p:cNvCxnSpPr>
            <a:cxnSpLocks noChangeShapeType="1"/>
          </p:cNvCxnSpPr>
          <p:nvPr/>
        </p:nvCxnSpPr>
        <p:spPr bwMode="auto">
          <a:xfrm>
            <a:off x="5857875" y="1285875"/>
            <a:ext cx="1071563" cy="785813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5786438" y="2428875"/>
            <a:ext cx="27146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 i="1">
                <a:solidFill>
                  <a:schemeClr val="bg1"/>
                </a:solidFill>
              </a:rPr>
              <a:t>вульгаризмы</a:t>
            </a:r>
          </a:p>
        </p:txBody>
      </p:sp>
      <p:cxnSp>
        <p:nvCxnSpPr>
          <p:cNvPr id="10247" name="Прямая со стрелкой 9"/>
          <p:cNvCxnSpPr>
            <a:cxnSpLocks noChangeShapeType="1"/>
          </p:cNvCxnSpPr>
          <p:nvPr/>
        </p:nvCxnSpPr>
        <p:spPr bwMode="auto">
          <a:xfrm rot="5400000">
            <a:off x="2250282" y="1893094"/>
            <a:ext cx="2286000" cy="1214437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10248" name="Прямая со стрелкой 11"/>
          <p:cNvCxnSpPr>
            <a:cxnSpLocks noChangeShapeType="1"/>
          </p:cNvCxnSpPr>
          <p:nvPr/>
        </p:nvCxnSpPr>
        <p:spPr bwMode="auto">
          <a:xfrm rot="16200000" flipH="1">
            <a:off x="4036219" y="1678782"/>
            <a:ext cx="2286000" cy="1643062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1357313" y="3714750"/>
            <a:ext cx="25717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 i="1">
                <a:solidFill>
                  <a:schemeClr val="bg1"/>
                </a:solidFill>
              </a:rPr>
              <a:t>жаргонизмы</a:t>
            </a: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5214938" y="3786188"/>
            <a:ext cx="31432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 i="1">
                <a:solidFill>
                  <a:schemeClr val="bg1"/>
                </a:solidFill>
              </a:rPr>
              <a:t>сленг</a:t>
            </a:r>
          </a:p>
        </p:txBody>
      </p:sp>
      <p:sp>
        <p:nvSpPr>
          <p:cNvPr id="10251" name="TextBox 15"/>
          <p:cNvSpPr txBox="1">
            <a:spLocks noChangeArrowheads="1"/>
          </p:cNvSpPr>
          <p:nvPr/>
        </p:nvSpPr>
        <p:spPr bwMode="auto">
          <a:xfrm>
            <a:off x="142875" y="857250"/>
            <a:ext cx="87153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i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Эта часть лексики отличается  своим разговорным и неофициальным характером</a:t>
            </a:r>
            <a:r>
              <a:rPr lang="ru-RU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642938" y="4286250"/>
            <a:ext cx="75723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u="sng"/>
              <a:t>      </a:t>
            </a:r>
            <a:r>
              <a:rPr lang="ru-RU" b="1" i="1" u="sng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Профессионализмы </a:t>
            </a:r>
            <a:r>
              <a:rPr lang="ru-RU" b="1" i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─ это слова, используемые небольшими группами людей, объединённых определённой профессией.</a:t>
            </a: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1071563" y="5143500"/>
            <a:ext cx="71437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i="1" u="sng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Вульгаризмы</a:t>
            </a:r>
            <a:r>
              <a:rPr lang="ru-RU" b="1" i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─ это грубые слова, обычно  не употребляемые образованными людьми в обществе, специальный лексикон, используемый людьми низшего социального статуса: заключёнными,  торговцами наркотиками, бездомными и т. п.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3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3" grpId="0"/>
      <p:bldP spid="14" grpId="0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0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620688"/>
            <a:ext cx="8229600" cy="1143000"/>
          </a:xfrm>
        </p:spPr>
        <p:txBody>
          <a:bodyPr/>
          <a:lstStyle/>
          <a:p>
            <a:pPr eaLnBrk="1" hangingPunct="1"/>
            <a:r>
              <a:rPr lang="ru-RU" sz="1800" dirty="0" smtClean="0">
                <a:solidFill>
                  <a:schemeClr val="bg1"/>
                </a:solidFill>
              </a:rPr>
              <a:t>Д.Е. Розенталь и </a:t>
            </a:r>
            <a:r>
              <a:rPr lang="ru-RU" sz="2800" dirty="0" smtClean="0">
                <a:solidFill>
                  <a:schemeClr val="bg1"/>
                </a:solidFill>
              </a:rPr>
              <a:t> </a:t>
            </a:r>
            <a:r>
              <a:rPr lang="ru-RU" sz="1800" dirty="0" smtClean="0">
                <a:solidFill>
                  <a:schemeClr val="bg1"/>
                </a:solidFill>
              </a:rPr>
              <a:t>М.А. Теленкова.</a:t>
            </a:r>
            <a:br>
              <a:rPr lang="ru-RU" sz="1800" dirty="0" smtClean="0">
                <a:solidFill>
                  <a:schemeClr val="bg1"/>
                </a:solidFill>
              </a:rPr>
            </a:br>
            <a:r>
              <a:rPr lang="ru-RU" sz="2800" b="1" dirty="0" smtClean="0">
                <a:solidFill>
                  <a:schemeClr val="bg1"/>
                </a:solidFill>
              </a:rPr>
              <a:t>Словарь-справочник лингвистических терминов</a:t>
            </a:r>
            <a:r>
              <a:rPr lang="ru-RU" sz="2800" dirty="0" smtClean="0">
                <a:solidFill>
                  <a:schemeClr val="bg1"/>
                </a:solidFill>
              </a:rPr>
              <a:t>: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2143397"/>
            <a:ext cx="8229600" cy="4525963"/>
          </a:xfrm>
        </p:spPr>
        <p:txBody>
          <a:bodyPr/>
          <a:lstStyle/>
          <a:p>
            <a:pPr eaLnBrk="1" hangingPunct="1"/>
            <a:r>
              <a:rPr lang="ru-RU" sz="2800" b="1" i="1" dirty="0" smtClean="0">
                <a:solidFill>
                  <a:schemeClr val="bg1"/>
                </a:solidFill>
              </a:rPr>
              <a:t>Арг</a:t>
            </a:r>
            <a:r>
              <a:rPr lang="ru-RU" sz="2800" b="1" i="1" dirty="0" smtClean="0">
                <a:solidFill>
                  <a:schemeClr val="bg1"/>
                </a:solidFill>
                <a:cs typeface="Arial" charset="0"/>
              </a:rPr>
              <a:t>о</a:t>
            </a:r>
            <a:r>
              <a:rPr lang="ru-RU" sz="2800" dirty="0" smtClean="0">
                <a:solidFill>
                  <a:schemeClr val="bg1"/>
                </a:solidFill>
                <a:cs typeface="Arial" charset="0"/>
              </a:rPr>
              <a:t> </a:t>
            </a:r>
            <a:r>
              <a:rPr lang="ru-RU" sz="1800" i="1" dirty="0" smtClean="0">
                <a:solidFill>
                  <a:schemeClr val="bg1"/>
                </a:solidFill>
                <a:cs typeface="Arial" charset="0"/>
              </a:rPr>
              <a:t>(франц. </a:t>
            </a:r>
            <a:r>
              <a:rPr lang="en-US" sz="1800" i="1" dirty="0" smtClean="0">
                <a:solidFill>
                  <a:schemeClr val="bg1"/>
                </a:solidFill>
                <a:cs typeface="Arial" charset="0"/>
              </a:rPr>
              <a:t>argot – </a:t>
            </a:r>
            <a:r>
              <a:rPr lang="ru-RU" sz="1800" i="1" dirty="0" smtClean="0">
                <a:solidFill>
                  <a:schemeClr val="bg1"/>
                </a:solidFill>
                <a:cs typeface="Arial" charset="0"/>
              </a:rPr>
              <a:t>жаргон).</a:t>
            </a:r>
            <a:r>
              <a:rPr lang="ru-RU" sz="2000" i="1" dirty="0" smtClean="0">
                <a:solidFill>
                  <a:schemeClr val="bg1"/>
                </a:solidFill>
                <a:cs typeface="Arial" charset="0"/>
              </a:rPr>
              <a:t>Язык отдельных социальных групп, сообществ, искусственно создаваемый с целью языкового обособления ( иногда «потайной» язык), отличающийся главным образом наличием слов, непонятных людям непосвященным.      </a:t>
            </a:r>
            <a:r>
              <a:rPr lang="ru-RU" sz="1800" i="1" dirty="0" smtClean="0">
                <a:solidFill>
                  <a:schemeClr val="bg1"/>
                </a:solidFill>
                <a:cs typeface="Arial" charset="0"/>
              </a:rPr>
              <a:t>Школьное арго. Студенческое арго.  Спортивное арго. Арго картежников. Воровское арго</a:t>
            </a:r>
            <a:r>
              <a:rPr lang="ru-RU" sz="2000" i="1" dirty="0" smtClean="0">
                <a:solidFill>
                  <a:schemeClr val="bg1"/>
                </a:solidFill>
                <a:cs typeface="Arial" charset="0"/>
              </a:rPr>
              <a:t>.</a:t>
            </a:r>
          </a:p>
          <a:p>
            <a:pPr eaLnBrk="1" hangingPunct="1"/>
            <a:endParaRPr lang="ru-RU" sz="2000" i="1" dirty="0" smtClean="0">
              <a:solidFill>
                <a:schemeClr val="bg1"/>
              </a:solidFill>
              <a:cs typeface="Arial" charset="0"/>
            </a:endParaRPr>
          </a:p>
          <a:p>
            <a:pPr eaLnBrk="1" hangingPunct="1"/>
            <a:r>
              <a:rPr lang="ru-RU" sz="2800" b="1" i="1" dirty="0" smtClean="0">
                <a:solidFill>
                  <a:schemeClr val="bg1"/>
                </a:solidFill>
                <a:cs typeface="Arial" charset="0"/>
              </a:rPr>
              <a:t>Жаргон</a:t>
            </a:r>
            <a:r>
              <a:rPr lang="ru-RU" b="1" i="1" dirty="0" smtClean="0">
                <a:solidFill>
                  <a:schemeClr val="bg1"/>
                </a:solidFill>
                <a:cs typeface="Arial" charset="0"/>
              </a:rPr>
              <a:t>.</a:t>
            </a:r>
            <a:r>
              <a:rPr lang="ru-RU" sz="2000" i="1" dirty="0" smtClean="0">
                <a:solidFill>
                  <a:schemeClr val="bg1"/>
                </a:solidFill>
                <a:cs typeface="Arial" charset="0"/>
              </a:rPr>
              <a:t> То же, что арго, но с оттенком уничижения.</a:t>
            </a:r>
          </a:p>
          <a:p>
            <a:pPr eaLnBrk="1" hangingPunct="1"/>
            <a:endParaRPr lang="ru-RU" sz="2000" i="1" dirty="0" smtClean="0">
              <a:solidFill>
                <a:schemeClr val="bg1"/>
              </a:solidFill>
              <a:cs typeface="Arial" charset="0"/>
            </a:endParaRPr>
          </a:p>
          <a:p>
            <a:pPr eaLnBrk="1" hangingPunct="1"/>
            <a:r>
              <a:rPr lang="ru-RU" sz="2800" b="1" i="1" dirty="0" smtClean="0">
                <a:solidFill>
                  <a:schemeClr val="bg1"/>
                </a:solidFill>
                <a:cs typeface="Arial" charset="0"/>
              </a:rPr>
              <a:t>Сленг.</a:t>
            </a:r>
            <a:r>
              <a:rPr lang="ru-RU" sz="2000" i="1" dirty="0" smtClean="0">
                <a:solidFill>
                  <a:schemeClr val="bg1"/>
                </a:solidFill>
                <a:cs typeface="Arial" charset="0"/>
              </a:rPr>
              <a:t> Слова и выражения, употребляемые лицами определенных профессий или социальных прослоек.                     </a:t>
            </a:r>
            <a:r>
              <a:rPr lang="ru-RU" sz="1800" i="1" dirty="0" smtClean="0">
                <a:solidFill>
                  <a:schemeClr val="bg1"/>
                </a:solidFill>
                <a:cs typeface="Arial" charset="0"/>
              </a:rPr>
              <a:t>Сленг художников. Сленг моряков. </a:t>
            </a:r>
            <a:endParaRPr lang="en-US" sz="1800" i="1" dirty="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7544" y="76200"/>
            <a:ext cx="8424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err="1" smtClean="0">
                <a:solidFill>
                  <a:schemeClr val="bg1"/>
                </a:solidFill>
              </a:rPr>
              <a:t>Маликина</a:t>
            </a:r>
            <a:r>
              <a:rPr lang="ru-RU" dirty="0" smtClean="0">
                <a:solidFill>
                  <a:schemeClr val="bg1"/>
                </a:solidFill>
              </a:rPr>
              <a:t> Е.Э., учитель МБОУ «</a:t>
            </a:r>
            <a:r>
              <a:rPr lang="ru-RU" dirty="0" err="1" smtClean="0">
                <a:solidFill>
                  <a:schemeClr val="bg1"/>
                </a:solidFill>
              </a:rPr>
              <a:t>Калевальская</a:t>
            </a:r>
            <a:r>
              <a:rPr lang="ru-RU" dirty="0" smtClean="0">
                <a:solidFill>
                  <a:schemeClr val="bg1"/>
                </a:solidFill>
              </a:rPr>
              <a:t> СОШ»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0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7584" y="620688"/>
            <a:ext cx="8001000" cy="52625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l">
              <a:defRPr/>
            </a:pPr>
            <a:r>
              <a:rPr lang="ru-RU" dirty="0">
                <a:solidFill>
                  <a:schemeClr val="bg1"/>
                </a:solidFill>
              </a:rPr>
              <a:t>        </a:t>
            </a:r>
            <a:r>
              <a:rPr lang="ru-RU" sz="24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Итак, </a:t>
            </a:r>
            <a:r>
              <a:rPr lang="ru-RU" sz="2400" b="1" i="1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сленг</a:t>
            </a:r>
            <a:r>
              <a:rPr lang="ru-RU" sz="2400" i="1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─ это слова, которые часто рассматривают как  </a:t>
            </a:r>
            <a:r>
              <a:rPr lang="ru-RU" sz="2400" i="1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нарушение норм </a:t>
            </a:r>
            <a:r>
              <a:rPr lang="ru-RU" sz="24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стандартного языка. Это </a:t>
            </a:r>
            <a:r>
              <a:rPr lang="ru-RU" sz="2400" b="1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очень выразительные, ироничные слова, </a:t>
            </a:r>
            <a:r>
              <a:rPr lang="ru-RU" sz="24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служащие для    обозначения предметов, о которых говорят в повседневной жизни. Необходимо отметить, что некоторые учёные </a:t>
            </a:r>
            <a:r>
              <a:rPr lang="ru-RU" sz="2400" b="1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жаргонизмы относят к сленгу</a:t>
            </a:r>
            <a:r>
              <a:rPr lang="ru-RU" sz="24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т.е. не выделяют их в самостоятельную группу.</a:t>
            </a:r>
          </a:p>
          <a:p>
            <a:pPr algn="l">
              <a:defRPr/>
            </a:pPr>
            <a:endParaRPr lang="ru-RU" sz="2400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defRPr/>
            </a:pPr>
            <a:r>
              <a:rPr lang="ru-RU" sz="24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Сам термин </a:t>
            </a:r>
            <a:r>
              <a:rPr lang="ru-RU" sz="2400" b="1" i="1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«сленг» </a:t>
            </a:r>
            <a:r>
              <a:rPr lang="ru-RU" sz="24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 переводе с английского означает:</a:t>
            </a:r>
          </a:p>
          <a:p>
            <a:pPr algn="l">
              <a:defRPr/>
            </a:pPr>
            <a:endParaRPr lang="ru-RU" sz="2400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l">
              <a:buFontTx/>
              <a:buAutoNum type="arabicParenR"/>
              <a:defRPr/>
            </a:pPr>
            <a:r>
              <a:rPr lang="ru-RU" sz="2400" b="1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речь</a:t>
            </a:r>
            <a:r>
              <a:rPr lang="ru-RU" sz="24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социально или профессионально обособленной </a:t>
            </a:r>
            <a:r>
              <a:rPr lang="ru-RU" sz="2400" b="1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группы </a:t>
            </a:r>
            <a:r>
              <a:rPr lang="ru-RU" sz="24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 противоположность литературному языку;</a:t>
            </a:r>
          </a:p>
          <a:p>
            <a:pPr marL="342900" indent="-342900" algn="l">
              <a:defRPr/>
            </a:pPr>
            <a:r>
              <a:rPr lang="ru-RU" sz="24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2) вариант разговорной речи, </a:t>
            </a:r>
            <a:r>
              <a:rPr lang="ru-RU" sz="2400" b="1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не совпадающий с нормой </a:t>
            </a:r>
            <a:r>
              <a:rPr lang="ru-RU" sz="24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литературного языка.</a:t>
            </a:r>
          </a:p>
        </p:txBody>
      </p:sp>
      <p:sp>
        <p:nvSpPr>
          <p:cNvPr id="12291" name="Управляющая кнопка: назад 3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57250" y="6143625"/>
            <a:ext cx="714375" cy="542925"/>
          </a:xfrm>
          <a:prstGeom prst="actionButtonBackPrevious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467544" y="76200"/>
            <a:ext cx="8424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err="1" smtClean="0">
                <a:solidFill>
                  <a:schemeClr val="bg1"/>
                </a:solidFill>
              </a:rPr>
              <a:t>Маликина</a:t>
            </a:r>
            <a:r>
              <a:rPr lang="ru-RU" dirty="0" smtClean="0">
                <a:solidFill>
                  <a:schemeClr val="bg1"/>
                </a:solidFill>
              </a:rPr>
              <a:t> Е.Э., учитель МБОУ «</a:t>
            </a:r>
            <a:r>
              <a:rPr lang="ru-RU" dirty="0" err="1" smtClean="0">
                <a:solidFill>
                  <a:schemeClr val="bg1"/>
                </a:solidFill>
              </a:rPr>
              <a:t>Калевальская</a:t>
            </a:r>
            <a:r>
              <a:rPr lang="ru-RU" dirty="0" smtClean="0">
                <a:solidFill>
                  <a:schemeClr val="bg1"/>
                </a:solidFill>
              </a:rPr>
              <a:t> СОШ»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3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3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Text Box 4"/>
          <p:cNvSpPr txBox="1">
            <a:spLocks noChangeArrowheads="1"/>
          </p:cNvSpPr>
          <p:nvPr/>
        </p:nvSpPr>
        <p:spPr bwMode="auto">
          <a:xfrm rot="21057558">
            <a:off x="444500" y="3448094"/>
            <a:ext cx="7200900" cy="230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4800" b="1" dirty="0">
                <a:solidFill>
                  <a:srgbClr val="CC00CC"/>
                </a:solidFill>
                <a:latin typeface="Betina Script Rus" pitchFamily="34" charset="0"/>
              </a:rPr>
              <a:t>Коммуникативная целесообразность использования сленга</a:t>
            </a:r>
          </a:p>
        </p:txBody>
      </p:sp>
      <p:pic>
        <p:nvPicPr>
          <p:cNvPr id="13315" name="Рисунок 2" descr="news_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030183">
            <a:off x="3311525" y="1079922"/>
            <a:ext cx="4133850" cy="238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6" name="TextBox 4"/>
          <p:cNvSpPr txBox="1">
            <a:spLocks noChangeArrowheads="1"/>
          </p:cNvSpPr>
          <p:nvPr/>
        </p:nvSpPr>
        <p:spPr bwMode="auto">
          <a:xfrm>
            <a:off x="2643188" y="5643563"/>
            <a:ext cx="600075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u="sng">
                <a:hlinkClick r:id="rId3"/>
              </a:rPr>
              <a:t>http://www.tv-tvs.ru/index.php?option=com_content&amp;task=view&amp;id=798&amp;Itemid=37</a:t>
            </a:r>
            <a:r>
              <a:rPr lang="ru-RU"/>
              <a:t>   </a:t>
            </a:r>
            <a:r>
              <a:rPr lang="ru-RU">
                <a:solidFill>
                  <a:srgbClr val="C00000"/>
                </a:solidFill>
              </a:rPr>
              <a:t>телеканал Пущино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67544" y="76200"/>
            <a:ext cx="8424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err="1" smtClean="0"/>
              <a:t>Маликина</a:t>
            </a:r>
            <a:r>
              <a:rPr lang="ru-RU" dirty="0" smtClean="0"/>
              <a:t> Е.Э., учитель МБОУ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688" y="259532"/>
            <a:ext cx="2159000" cy="2665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4140200" y="1916113"/>
            <a:ext cx="3671888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 i="1"/>
              <a:t>К</a:t>
            </a:r>
            <a:r>
              <a:rPr lang="en-US" sz="2000" b="1" i="1">
                <a:cs typeface="Arial" charset="0"/>
              </a:rPr>
              <a:t>***</a:t>
            </a:r>
            <a:endParaRPr lang="ru-RU" sz="2000" b="1" i="1">
              <a:cs typeface="Arial" charset="0"/>
            </a:endParaRPr>
          </a:p>
          <a:p>
            <a:pPr>
              <a:spcBef>
                <a:spcPct val="50000"/>
              </a:spcBef>
            </a:pPr>
            <a:r>
              <a:rPr lang="ru-RU" sz="2000" i="1">
                <a:solidFill>
                  <a:srgbClr val="660033"/>
                </a:solidFill>
                <a:cs typeface="Arial" charset="0"/>
              </a:rPr>
              <a:t>Я помню чудное мгновенье:</a:t>
            </a:r>
          </a:p>
          <a:p>
            <a:pPr>
              <a:spcBef>
                <a:spcPct val="50000"/>
              </a:spcBef>
            </a:pPr>
            <a:r>
              <a:rPr lang="ru-RU" sz="2000" i="1">
                <a:solidFill>
                  <a:srgbClr val="660033"/>
                </a:solidFill>
                <a:cs typeface="Arial" charset="0"/>
              </a:rPr>
              <a:t>Передо мной явилась ты,</a:t>
            </a:r>
          </a:p>
          <a:p>
            <a:pPr>
              <a:spcBef>
                <a:spcPct val="50000"/>
              </a:spcBef>
            </a:pPr>
            <a:r>
              <a:rPr lang="ru-RU" sz="2000" i="1">
                <a:solidFill>
                  <a:srgbClr val="660033"/>
                </a:solidFill>
                <a:cs typeface="Arial" charset="0"/>
              </a:rPr>
              <a:t>Как мимолетное виденье,</a:t>
            </a:r>
          </a:p>
          <a:p>
            <a:pPr>
              <a:spcBef>
                <a:spcPct val="50000"/>
              </a:spcBef>
            </a:pPr>
            <a:r>
              <a:rPr lang="ru-RU" sz="2000" i="1">
                <a:solidFill>
                  <a:srgbClr val="660033"/>
                </a:solidFill>
                <a:cs typeface="Arial" charset="0"/>
              </a:rPr>
              <a:t>Как гений чистой красоты.</a:t>
            </a:r>
          </a:p>
          <a:p>
            <a:pPr>
              <a:spcBef>
                <a:spcPct val="50000"/>
              </a:spcBef>
            </a:pPr>
            <a:endParaRPr lang="ru-RU" sz="2000" i="1">
              <a:solidFill>
                <a:srgbClr val="660033"/>
              </a:solidFill>
              <a:cs typeface="Arial" charset="0"/>
            </a:endParaRPr>
          </a:p>
          <a:p>
            <a:pPr>
              <a:spcBef>
                <a:spcPct val="50000"/>
              </a:spcBef>
            </a:pPr>
            <a:endParaRPr lang="en-US" sz="2000" i="1">
              <a:solidFill>
                <a:srgbClr val="660033"/>
              </a:solidFill>
              <a:cs typeface="Arial" charset="0"/>
            </a:endParaRPr>
          </a:p>
        </p:txBody>
      </p:sp>
      <p:pic>
        <p:nvPicPr>
          <p:cNvPr id="17415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1863" y="4122738"/>
            <a:ext cx="2376487" cy="273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6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1125538"/>
            <a:ext cx="3959225" cy="561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7" name="Text Box 9"/>
          <p:cNvSpPr txBox="1">
            <a:spLocks noChangeArrowheads="1"/>
          </p:cNvSpPr>
          <p:nvPr/>
        </p:nvSpPr>
        <p:spPr bwMode="auto">
          <a:xfrm>
            <a:off x="1331913" y="333375"/>
            <a:ext cx="53276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4400" b="1" i="1">
                <a:solidFill>
                  <a:srgbClr val="CC00CC"/>
                </a:solidFill>
              </a:rPr>
              <a:t>А. С. Пушкин</a:t>
            </a:r>
          </a:p>
        </p:txBody>
      </p:sp>
      <p:sp>
        <p:nvSpPr>
          <p:cNvPr id="17418" name="Text Box 10"/>
          <p:cNvSpPr txBox="1">
            <a:spLocks noChangeArrowheads="1"/>
          </p:cNvSpPr>
          <p:nvPr/>
        </p:nvSpPr>
        <p:spPr bwMode="auto">
          <a:xfrm>
            <a:off x="4427538" y="6092825"/>
            <a:ext cx="15128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i="1"/>
              <a:t>А. П. Керн</a:t>
            </a:r>
          </a:p>
        </p:txBody>
      </p:sp>
      <p:sp>
        <p:nvSpPr>
          <p:cNvPr id="14344" name="Управляющая кнопка: назад 7">
            <a:hlinkClick r:id="rId5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500063" y="337790"/>
            <a:ext cx="642937" cy="642938"/>
          </a:xfrm>
          <a:prstGeom prst="actionButtonBackPrevious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323528" y="-27384"/>
            <a:ext cx="720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err="1" smtClean="0"/>
              <a:t>Маликина</a:t>
            </a:r>
            <a:r>
              <a:rPr lang="ru-RU" dirty="0" smtClean="0"/>
              <a:t> Е.Э., учитель МБОУ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3" grpId="0"/>
      <p:bldP spid="17417" grpId="0"/>
      <p:bldP spid="1741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>
            <a:spLocks noChangeArrowheads="1"/>
          </p:cNvSpPr>
          <p:nvPr/>
        </p:nvSpPr>
        <p:spPr bwMode="auto">
          <a:xfrm>
            <a:off x="357188" y="785813"/>
            <a:ext cx="8358187" cy="2554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ru-RU" sz="4000" b="1" i="1">
                <a:solidFill>
                  <a:srgbClr val="660033"/>
                </a:solidFill>
                <a:latin typeface="Book Antiqua" pitchFamily="18" charset="0"/>
              </a:rPr>
              <a:t>Пожалуйста, сформируйте свое отношение к данному проекту и   сленгу как интересному явлению  родного языка.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0" y="214313"/>
            <a:ext cx="3357563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4000" b="1" i="1" dirty="0">
                <a:solidFill>
                  <a:srgbClr val="CC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tina Script Rus" pitchFamily="34" charset="0"/>
              </a:rPr>
              <a:t>Рефлексия:</a:t>
            </a:r>
          </a:p>
        </p:txBody>
      </p:sp>
      <p:pic>
        <p:nvPicPr>
          <p:cNvPr id="4" name="Рисунок 3" descr="молодёжь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75" y="3357563"/>
            <a:ext cx="4286250" cy="328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Управляющая кнопка: возврат 4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572375" y="6072188"/>
            <a:ext cx="714375" cy="471487"/>
          </a:xfrm>
          <a:prstGeom prst="actionButtonReturn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395536" y="44624"/>
            <a:ext cx="8424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err="1" smtClean="0"/>
              <a:t>Маликина</a:t>
            </a:r>
            <a:r>
              <a:rPr lang="ru-RU" dirty="0" smtClean="0"/>
              <a:t> Е.Э., учитель МБОУ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Box 1"/>
          <p:cNvSpPr txBox="1">
            <a:spLocks noChangeArrowheads="1"/>
          </p:cNvSpPr>
          <p:nvPr/>
        </p:nvSpPr>
        <p:spPr bwMode="auto">
          <a:xfrm>
            <a:off x="467544" y="620688"/>
            <a:ext cx="5143500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400" b="1" i="1" dirty="0">
                <a:solidFill>
                  <a:srgbClr val="CC00CC"/>
                </a:solidFill>
                <a:latin typeface="Betina Script Rus" pitchFamily="34" charset="0"/>
              </a:rPr>
              <a:t>Выводы: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00063" y="1507009"/>
            <a:ext cx="8286750" cy="4586287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just">
              <a:defRPr/>
            </a:pPr>
            <a:r>
              <a:rPr lang="ru-RU" sz="3600" b="1" i="1" u="sng" dirty="0">
                <a:solidFill>
                  <a:schemeClr val="accent1">
                    <a:lumMod val="10000"/>
                  </a:schemeClr>
                </a:solidFill>
                <a:effectLst>
                  <a:outerShdw blurRad="50800" dist="50800" dir="5400000" algn="ctr" rotWithShape="0">
                    <a:srgbClr val="7030A0"/>
                  </a:outerShdw>
                </a:effectLst>
                <a:latin typeface="Times New Roman" pitchFamily="18" charset="0"/>
                <a:cs typeface="Times New Roman" pitchFamily="18" charset="0"/>
              </a:rPr>
              <a:t>      Проект-</a:t>
            </a:r>
            <a:endParaRPr lang="ru-RU" sz="3600" b="1" u="sng" dirty="0">
              <a:solidFill>
                <a:schemeClr val="accent1">
                  <a:lumMod val="10000"/>
                </a:schemeClr>
              </a:solidFill>
              <a:effectLst>
                <a:outerShdw blurRad="50800" dist="50800" dir="5400000" algn="ctr" rotWithShape="0">
                  <a:srgbClr val="7030A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just">
              <a:defRPr/>
            </a:pPr>
            <a:r>
              <a:rPr lang="ru-RU" sz="2000" dirty="0">
                <a:solidFill>
                  <a:schemeClr val="accent1">
                    <a:lumMod val="10000"/>
                  </a:schemeClr>
                </a:solidFill>
                <a:effectLst>
                  <a:outerShdw blurRad="50800" dist="50800" dir="5400000" algn="ctr" rotWithShape="0">
                    <a:srgbClr val="7030A0"/>
                  </a:outerShdw>
                </a:effectLst>
                <a:latin typeface="Betina Script Rus" pitchFamily="34" charset="0"/>
                <a:cs typeface="Times New Roman" pitchFamily="18" charset="0"/>
              </a:rPr>
              <a:t> Пожалуй, данный проект актуален</a:t>
            </a:r>
            <a:r>
              <a:rPr lang="ru-RU" sz="2000" dirty="0">
                <a:solidFill>
                  <a:schemeClr val="accent1">
                    <a:lumMod val="10000"/>
                  </a:schemeClr>
                </a:solidFill>
                <a:effectLst>
                  <a:outerShdw blurRad="50800" dist="50800" dir="5400000" algn="ctr" rotWithShape="0">
                    <a:srgbClr val="7030A0"/>
                  </a:outerShdw>
                </a:effectLst>
                <a:latin typeface="Betina Script Rus" pitchFamily="34" charset="0"/>
                <a:cs typeface="Times New Roman" pitchFamily="18" charset="0"/>
              </a:rPr>
              <a:t>. </a:t>
            </a:r>
            <a:r>
              <a:rPr lang="ru-RU" sz="2000" i="1" dirty="0">
                <a:solidFill>
                  <a:schemeClr val="accent1">
                    <a:lumMod val="10000"/>
                  </a:schemeClr>
                </a:solidFill>
                <a:effectLst>
                  <a:outerShdw blurRad="50800" dist="50800" dir="5400000" algn="ctr" rotWithShape="0">
                    <a:srgbClr val="7030A0"/>
                  </a:outerShdw>
                </a:effectLst>
                <a:latin typeface="Betina Script Rus" pitchFamily="34" charset="0"/>
                <a:cs typeface="Times New Roman" pitchFamily="18" charset="0"/>
              </a:rPr>
              <a:t>Решает важнейшие образовательные, воспитательные и обучающие  задачи.</a:t>
            </a:r>
          </a:p>
          <a:p>
            <a:pPr algn="just">
              <a:defRPr/>
            </a:pPr>
            <a:r>
              <a:rPr lang="ru-RU" sz="3600" b="1" i="1" u="sng" dirty="0">
                <a:solidFill>
                  <a:schemeClr val="accent1">
                    <a:lumMod val="10000"/>
                  </a:schemeClr>
                </a:solidFill>
                <a:effectLst>
                  <a:outerShdw blurRad="50800" dist="50800" dir="5400000" algn="ctr" rotWithShape="0">
                    <a:srgbClr val="7030A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u="sng" dirty="0">
                <a:solidFill>
                  <a:schemeClr val="accent1">
                    <a:lumMod val="10000"/>
                  </a:schemeClr>
                </a:solidFill>
                <a:effectLst>
                  <a:outerShdw blurRad="50800" dist="50800" dir="5400000" algn="ctr" rotWithShape="0">
                    <a:srgbClr val="7030A0"/>
                  </a:outerShdw>
                </a:effectLst>
                <a:latin typeface="Times New Roman" pitchFamily="18" charset="0"/>
                <a:cs typeface="Times New Roman" pitchFamily="18" charset="0"/>
              </a:rPr>
              <a:t>Молодёжный сленг </a:t>
            </a:r>
            <a:r>
              <a:rPr lang="ru-RU" sz="2000" b="1" i="1" dirty="0">
                <a:solidFill>
                  <a:schemeClr val="accent1">
                    <a:lumMod val="10000"/>
                  </a:schemeClr>
                </a:solidFill>
                <a:effectLst>
                  <a:outerShdw blurRad="50800" dist="50800" dir="5400000" algn="ctr" rotWithShape="0">
                    <a:srgbClr val="7030A0"/>
                  </a:outerShdw>
                </a:effectLst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000" b="1" i="1" dirty="0">
                <a:solidFill>
                  <a:srgbClr val="7030A0"/>
                </a:solidFill>
                <a:latin typeface="Betina Script Rus" pitchFamily="34" charset="0"/>
                <a:cs typeface="Times New Roman" pitchFamily="18" charset="0"/>
              </a:rPr>
              <a:t>это интересное лингвистическое явление современности,   чаще всего  это  всё-таки словесная игра, маска, попытка преодолеть обыденность. Сленг постоянно обновляется, но ограничен тематически.  Он обладает внутри себя определенным лексическим и словообразовательным богатством, хотя  </a:t>
            </a:r>
            <a:r>
              <a:rPr lang="ru-RU" sz="2000" b="1" i="1" dirty="0" err="1">
                <a:solidFill>
                  <a:srgbClr val="7030A0"/>
                </a:solidFill>
                <a:latin typeface="Betina Script Rus" pitchFamily="34" charset="0"/>
                <a:cs typeface="Times New Roman" pitchFamily="18" charset="0"/>
              </a:rPr>
              <a:t>сленгизмы</a:t>
            </a:r>
            <a:r>
              <a:rPr lang="ru-RU" sz="2000" b="1" i="1" dirty="0">
                <a:solidFill>
                  <a:srgbClr val="7030A0"/>
                </a:solidFill>
                <a:latin typeface="Betina Script Rus" pitchFamily="34" charset="0"/>
                <a:cs typeface="Times New Roman" pitchFamily="18" charset="0"/>
              </a:rPr>
              <a:t> имеют размытое лексическое значение и не могут передать точную информацию. Слова молодёжного сленга эмоционально окрашены, и всё же сленг     не передаёт весь спектр наших эмоций</a:t>
            </a:r>
            <a:r>
              <a:rPr lang="ru-RU" sz="2000" b="1" i="1" dirty="0">
                <a:solidFill>
                  <a:srgbClr val="7030A0"/>
                </a:solidFill>
                <a:latin typeface="Betina Script Rus" pitchFamily="34" charset="0"/>
                <a:cs typeface="Times New Roman" pitchFamily="18" charset="0"/>
              </a:rPr>
              <a:t>.</a:t>
            </a:r>
            <a:endParaRPr lang="ru-RU" sz="2000" b="1" i="1" dirty="0">
              <a:solidFill>
                <a:srgbClr val="7030A0"/>
              </a:solidFill>
              <a:latin typeface="Betina Script Rus" pitchFamily="34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7544" y="76200"/>
            <a:ext cx="8424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err="1" smtClean="0"/>
              <a:t>Маликина</a:t>
            </a:r>
            <a:r>
              <a:rPr lang="ru-RU" dirty="0" smtClean="0"/>
              <a:t> Е.Э., учитель МБОУ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395288" y="725760"/>
            <a:ext cx="6337300" cy="594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b="1" i="1" u="sng" dirty="0">
                <a:solidFill>
                  <a:srgbClr val="993366"/>
                </a:solidFill>
              </a:rPr>
              <a:t>23 февраля 1942</a:t>
            </a:r>
          </a:p>
          <a:p>
            <a:pPr algn="l">
              <a:spcBef>
                <a:spcPct val="50000"/>
              </a:spcBef>
            </a:pPr>
            <a:r>
              <a:rPr lang="ru-RU" i="1" dirty="0"/>
              <a:t>                              </a:t>
            </a:r>
            <a:r>
              <a:rPr lang="ru-RU" sz="2400" b="1" i="1" dirty="0">
                <a:solidFill>
                  <a:srgbClr val="CC00CC"/>
                </a:solidFill>
              </a:rPr>
              <a:t>Мужество.</a:t>
            </a:r>
          </a:p>
          <a:p>
            <a:pPr algn="l">
              <a:spcBef>
                <a:spcPct val="50000"/>
              </a:spcBef>
            </a:pPr>
            <a:r>
              <a:rPr lang="ru-RU" sz="2000" b="1" i="1" dirty="0">
                <a:solidFill>
                  <a:srgbClr val="660033"/>
                </a:solidFill>
              </a:rPr>
              <a:t>Мы знаем, что ныне лежит на весах</a:t>
            </a:r>
          </a:p>
          <a:p>
            <a:pPr algn="l">
              <a:spcBef>
                <a:spcPct val="50000"/>
              </a:spcBef>
            </a:pPr>
            <a:r>
              <a:rPr lang="ru-RU" sz="2000" b="1" i="1" dirty="0">
                <a:solidFill>
                  <a:srgbClr val="660033"/>
                </a:solidFill>
              </a:rPr>
              <a:t>И что совершается ныне.</a:t>
            </a:r>
          </a:p>
          <a:p>
            <a:pPr algn="l">
              <a:spcBef>
                <a:spcPct val="50000"/>
              </a:spcBef>
            </a:pPr>
            <a:r>
              <a:rPr lang="ru-RU" sz="2000" b="1" i="1" dirty="0">
                <a:solidFill>
                  <a:srgbClr val="660033"/>
                </a:solidFill>
              </a:rPr>
              <a:t>Час мужества пробил на наших часах,</a:t>
            </a:r>
          </a:p>
          <a:p>
            <a:pPr algn="l">
              <a:spcBef>
                <a:spcPct val="50000"/>
              </a:spcBef>
            </a:pPr>
            <a:r>
              <a:rPr lang="ru-RU" sz="2000" b="1" i="1" dirty="0">
                <a:solidFill>
                  <a:srgbClr val="660033"/>
                </a:solidFill>
              </a:rPr>
              <a:t>И мужество нас не покинет.</a:t>
            </a:r>
          </a:p>
          <a:p>
            <a:pPr algn="l">
              <a:spcBef>
                <a:spcPct val="50000"/>
              </a:spcBef>
            </a:pPr>
            <a:r>
              <a:rPr lang="ru-RU" sz="2000" b="1" i="1" dirty="0">
                <a:solidFill>
                  <a:srgbClr val="660033"/>
                </a:solidFill>
              </a:rPr>
              <a:t>Не страшно под пулями мертвыми лечь,</a:t>
            </a:r>
          </a:p>
          <a:p>
            <a:pPr algn="l">
              <a:spcBef>
                <a:spcPct val="50000"/>
              </a:spcBef>
            </a:pPr>
            <a:r>
              <a:rPr lang="ru-RU" sz="2000" b="1" i="1" dirty="0">
                <a:solidFill>
                  <a:srgbClr val="660033"/>
                </a:solidFill>
              </a:rPr>
              <a:t>Не горько остаться без крова, </a:t>
            </a:r>
            <a:r>
              <a:rPr lang="ru-RU" sz="2000" b="1" i="1" dirty="0">
                <a:solidFill>
                  <a:srgbClr val="660033"/>
                </a:solidFill>
                <a:cs typeface="Arial" charset="0"/>
              </a:rPr>
              <a:t>─</a:t>
            </a:r>
          </a:p>
          <a:p>
            <a:pPr algn="l">
              <a:spcBef>
                <a:spcPct val="50000"/>
              </a:spcBef>
            </a:pPr>
            <a:r>
              <a:rPr lang="ru-RU" sz="2000" b="1" i="1" dirty="0">
                <a:solidFill>
                  <a:srgbClr val="660033"/>
                </a:solidFill>
              </a:rPr>
              <a:t>И мы сохраним тебя, русская речь,</a:t>
            </a:r>
          </a:p>
          <a:p>
            <a:pPr algn="l">
              <a:spcBef>
                <a:spcPct val="50000"/>
              </a:spcBef>
            </a:pPr>
            <a:r>
              <a:rPr lang="ru-RU" sz="2000" b="1" i="1" dirty="0">
                <a:solidFill>
                  <a:srgbClr val="660033"/>
                </a:solidFill>
              </a:rPr>
              <a:t>Великое русское слово.</a:t>
            </a:r>
          </a:p>
          <a:p>
            <a:pPr algn="l">
              <a:spcBef>
                <a:spcPct val="50000"/>
              </a:spcBef>
            </a:pPr>
            <a:r>
              <a:rPr lang="ru-RU" sz="2000" b="1" i="1" dirty="0">
                <a:solidFill>
                  <a:srgbClr val="660033"/>
                </a:solidFill>
              </a:rPr>
              <a:t>Свободным и чистым тебя пронесем,</a:t>
            </a:r>
          </a:p>
          <a:p>
            <a:pPr algn="l">
              <a:spcBef>
                <a:spcPct val="50000"/>
              </a:spcBef>
            </a:pPr>
            <a:r>
              <a:rPr lang="ru-RU" sz="2000" b="1" i="1" dirty="0">
                <a:solidFill>
                  <a:srgbClr val="660033"/>
                </a:solidFill>
              </a:rPr>
              <a:t>И внукам дадим, и от плена спасем</a:t>
            </a:r>
          </a:p>
          <a:p>
            <a:pPr algn="l">
              <a:spcBef>
                <a:spcPct val="50000"/>
              </a:spcBef>
            </a:pPr>
            <a:r>
              <a:rPr lang="ru-RU" sz="2000" b="1" i="1" dirty="0">
                <a:solidFill>
                  <a:srgbClr val="660033"/>
                </a:solidFill>
              </a:rPr>
              <a:t>                Навеки!</a:t>
            </a:r>
          </a:p>
        </p:txBody>
      </p:sp>
      <p:pic>
        <p:nvPicPr>
          <p:cNvPr id="17411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425" y="692150"/>
            <a:ext cx="2986088" cy="4465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2" name="Text Box 6"/>
          <p:cNvSpPr txBox="1">
            <a:spLocks noChangeArrowheads="1"/>
          </p:cNvSpPr>
          <p:nvPr/>
        </p:nvSpPr>
        <p:spPr bwMode="auto">
          <a:xfrm>
            <a:off x="5867400" y="5516563"/>
            <a:ext cx="30257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i="1">
                <a:solidFill>
                  <a:srgbClr val="CC00CC"/>
                </a:solidFill>
              </a:rPr>
              <a:t>А.А. Ахматова.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67544" y="76200"/>
            <a:ext cx="8424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err="1" smtClean="0"/>
              <a:t>Маликина</a:t>
            </a:r>
            <a:r>
              <a:rPr lang="ru-RU" dirty="0" smtClean="0"/>
              <a:t> Е.Э., учитель МБОУ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4"/>
          <p:cNvSpPr txBox="1">
            <a:spLocks noChangeArrowheads="1"/>
          </p:cNvSpPr>
          <p:nvPr/>
        </p:nvSpPr>
        <p:spPr bwMode="auto">
          <a:xfrm>
            <a:off x="1042988" y="511845"/>
            <a:ext cx="66976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 i="1" dirty="0">
                <a:solidFill>
                  <a:srgbClr val="FF0066"/>
                </a:solidFill>
              </a:rPr>
              <a:t>Над презентацией работали:</a:t>
            </a:r>
          </a:p>
        </p:txBody>
      </p:sp>
      <p:pic>
        <p:nvPicPr>
          <p:cNvPr id="18435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3800" y="3933825"/>
            <a:ext cx="3311525" cy="25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907777"/>
            <a:ext cx="5867400" cy="388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7" name="Text Box 10"/>
          <p:cNvSpPr txBox="1">
            <a:spLocks noChangeArrowheads="1"/>
          </p:cNvSpPr>
          <p:nvPr/>
        </p:nvSpPr>
        <p:spPr bwMode="auto">
          <a:xfrm>
            <a:off x="5795963" y="955625"/>
            <a:ext cx="3348037" cy="146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i="1" dirty="0">
                <a:solidFill>
                  <a:srgbClr val="FF0066"/>
                </a:solidFill>
                <a:latin typeface="Times New Roman" pitchFamily="18" charset="0"/>
              </a:rPr>
              <a:t>Учащиеся 10 А класса и учитель русского языка и литературы МБОУ </a:t>
            </a:r>
            <a:r>
              <a:rPr lang="ru-RU" b="1" i="1" dirty="0" err="1">
                <a:solidFill>
                  <a:srgbClr val="FF0066"/>
                </a:solidFill>
                <a:latin typeface="Times New Roman" pitchFamily="18" charset="0"/>
              </a:rPr>
              <a:t>Калевальская</a:t>
            </a:r>
            <a:r>
              <a:rPr lang="ru-RU" b="1" i="1" dirty="0">
                <a:solidFill>
                  <a:srgbClr val="FF0066"/>
                </a:solidFill>
                <a:latin typeface="Times New Roman" pitchFamily="18" charset="0"/>
              </a:rPr>
              <a:t> СОШ </a:t>
            </a:r>
            <a:r>
              <a:rPr lang="ru-RU" b="1" i="1" dirty="0" err="1">
                <a:solidFill>
                  <a:srgbClr val="FF0066"/>
                </a:solidFill>
                <a:latin typeface="Times New Roman" pitchFamily="18" charset="0"/>
              </a:rPr>
              <a:t>Маликина</a:t>
            </a:r>
            <a:r>
              <a:rPr lang="ru-RU" b="1" i="1" dirty="0">
                <a:solidFill>
                  <a:srgbClr val="FF0066"/>
                </a:solidFill>
                <a:latin typeface="Times New Roman" pitchFamily="18" charset="0"/>
              </a:rPr>
              <a:t> Елена </a:t>
            </a:r>
            <a:r>
              <a:rPr lang="ru-RU" b="1" i="1" dirty="0" err="1">
                <a:solidFill>
                  <a:srgbClr val="FF0066"/>
                </a:solidFill>
                <a:latin typeface="Times New Roman" pitchFamily="18" charset="0"/>
              </a:rPr>
              <a:t>Эркиевна</a:t>
            </a:r>
            <a:r>
              <a:rPr lang="ru-RU" b="1" i="1" dirty="0">
                <a:solidFill>
                  <a:srgbClr val="FF0066"/>
                </a:solidFill>
                <a:latin typeface="Times New Roman" pitchFamily="18" charset="0"/>
              </a:rPr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67544" y="76200"/>
            <a:ext cx="8424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err="1" smtClean="0"/>
              <a:t>Маликина</a:t>
            </a:r>
            <a:r>
              <a:rPr lang="ru-RU" dirty="0" smtClean="0"/>
              <a:t> Е.Э., учитель МБОУ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Метро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Лучи">
  <a:themeElements>
    <a:clrScheme name="Лучи 2">
      <a:dk1>
        <a:srgbClr val="000080"/>
      </a:dk1>
      <a:lt1>
        <a:srgbClr val="FFFFFF"/>
      </a:lt1>
      <a:dk2>
        <a:srgbClr val="000099"/>
      </a:dk2>
      <a:lt2>
        <a:srgbClr val="FFFFFF"/>
      </a:lt2>
      <a:accent1>
        <a:srgbClr val="3366FF"/>
      </a:accent1>
      <a:accent2>
        <a:srgbClr val="7B46D0"/>
      </a:accent2>
      <a:accent3>
        <a:srgbClr val="AAAACA"/>
      </a:accent3>
      <a:accent4>
        <a:srgbClr val="DADADA"/>
      </a:accent4>
      <a:accent5>
        <a:srgbClr val="ADB8FF"/>
      </a:accent5>
      <a:accent6>
        <a:srgbClr val="6F3FBC"/>
      </a:accent6>
      <a:hlink>
        <a:srgbClr val="86D1EC"/>
      </a:hlink>
      <a:folHlink>
        <a:srgbClr val="45C984"/>
      </a:folHlink>
    </a:clrScheme>
    <a:fontScheme name="2_Лучи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Лучи 1">
        <a:dk1>
          <a:srgbClr val="1A006C"/>
        </a:dk1>
        <a:lt1>
          <a:srgbClr val="FFFFFF"/>
        </a:lt1>
        <a:dk2>
          <a:srgbClr val="000066"/>
        </a:dk2>
        <a:lt2>
          <a:srgbClr val="CCCCFF"/>
        </a:lt2>
        <a:accent1>
          <a:srgbClr val="0099CC"/>
        </a:accent1>
        <a:accent2>
          <a:srgbClr val="6600CC"/>
        </a:accent2>
        <a:accent3>
          <a:srgbClr val="AAAAB8"/>
        </a:accent3>
        <a:accent4>
          <a:srgbClr val="DADADA"/>
        </a:accent4>
        <a:accent5>
          <a:srgbClr val="AACAE2"/>
        </a:accent5>
        <a:accent6>
          <a:srgbClr val="5C00B9"/>
        </a:accent6>
        <a:hlink>
          <a:srgbClr val="9999FF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Лучи 2">
        <a:dk1>
          <a:srgbClr val="000080"/>
        </a:dk1>
        <a:lt1>
          <a:srgbClr val="FFFFFF"/>
        </a:lt1>
        <a:dk2>
          <a:srgbClr val="000099"/>
        </a:dk2>
        <a:lt2>
          <a:srgbClr val="FFFFFF"/>
        </a:lt2>
        <a:accent1>
          <a:srgbClr val="3366FF"/>
        </a:accent1>
        <a:accent2>
          <a:srgbClr val="7B46D0"/>
        </a:accent2>
        <a:accent3>
          <a:srgbClr val="AAAACA"/>
        </a:accent3>
        <a:accent4>
          <a:srgbClr val="DADADA"/>
        </a:accent4>
        <a:accent5>
          <a:srgbClr val="ADB8FF"/>
        </a:accent5>
        <a:accent6>
          <a:srgbClr val="6F3FBC"/>
        </a:accent6>
        <a:hlink>
          <a:srgbClr val="86D1EC"/>
        </a:hlink>
        <a:folHlink>
          <a:srgbClr val="45C98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Лучи 3">
        <a:dk1>
          <a:srgbClr val="3F4873"/>
        </a:dk1>
        <a:lt1>
          <a:srgbClr val="FFFFFF"/>
        </a:lt1>
        <a:dk2>
          <a:srgbClr val="4F598D"/>
        </a:dk2>
        <a:lt2>
          <a:srgbClr val="CCECFF"/>
        </a:lt2>
        <a:accent1>
          <a:srgbClr val="0099CC"/>
        </a:accent1>
        <a:accent2>
          <a:srgbClr val="4C8470"/>
        </a:accent2>
        <a:accent3>
          <a:srgbClr val="B2B5C5"/>
        </a:accent3>
        <a:accent4>
          <a:srgbClr val="DADADA"/>
        </a:accent4>
        <a:accent5>
          <a:srgbClr val="AACAE2"/>
        </a:accent5>
        <a:accent6>
          <a:srgbClr val="447765"/>
        </a:accent6>
        <a:hlink>
          <a:srgbClr val="99CC00"/>
        </a:hlink>
        <a:folHlink>
          <a:srgbClr val="96A4C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Лучи 4">
        <a:dk1>
          <a:srgbClr val="006E6B"/>
        </a:dk1>
        <a:lt1>
          <a:srgbClr val="FFFFFF"/>
        </a:lt1>
        <a:dk2>
          <a:srgbClr val="008080"/>
        </a:dk2>
        <a:lt2>
          <a:srgbClr val="E2EFCD"/>
        </a:lt2>
        <a:accent1>
          <a:srgbClr val="33CCCC"/>
        </a:accent1>
        <a:accent2>
          <a:srgbClr val="6352B8"/>
        </a:accent2>
        <a:accent3>
          <a:srgbClr val="AAC0C0"/>
        </a:accent3>
        <a:accent4>
          <a:srgbClr val="DADADA"/>
        </a:accent4>
        <a:accent5>
          <a:srgbClr val="ADE2E2"/>
        </a:accent5>
        <a:accent6>
          <a:srgbClr val="5949A6"/>
        </a:accent6>
        <a:hlink>
          <a:srgbClr val="CCFFFF"/>
        </a:hlink>
        <a:folHlink>
          <a:srgbClr val="99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Лучи 5">
        <a:dk1>
          <a:srgbClr val="48562C"/>
        </a:dk1>
        <a:lt1>
          <a:srgbClr val="FFFFFF"/>
        </a:lt1>
        <a:dk2>
          <a:srgbClr val="546434"/>
        </a:dk2>
        <a:lt2>
          <a:srgbClr val="FFFFCC"/>
        </a:lt2>
        <a:accent1>
          <a:srgbClr val="7B8A6E"/>
        </a:accent1>
        <a:accent2>
          <a:srgbClr val="527C3A"/>
        </a:accent2>
        <a:accent3>
          <a:srgbClr val="B3B8AE"/>
        </a:accent3>
        <a:accent4>
          <a:srgbClr val="DADADA"/>
        </a:accent4>
        <a:accent5>
          <a:srgbClr val="BFC4BA"/>
        </a:accent5>
        <a:accent6>
          <a:srgbClr val="497034"/>
        </a:accent6>
        <a:hlink>
          <a:srgbClr val="55B55E"/>
        </a:hlink>
        <a:folHlink>
          <a:srgbClr val="85B3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Лучи 6">
        <a:dk1>
          <a:srgbClr val="96B29E"/>
        </a:dk1>
        <a:lt1>
          <a:srgbClr val="FFFFFF"/>
        </a:lt1>
        <a:dk2>
          <a:srgbClr val="A5BDAC"/>
        </a:dk2>
        <a:lt2>
          <a:srgbClr val="FFFFCC"/>
        </a:lt2>
        <a:accent1>
          <a:srgbClr val="4E8880"/>
        </a:accent1>
        <a:accent2>
          <a:srgbClr val="2F71B9"/>
        </a:accent2>
        <a:accent3>
          <a:srgbClr val="CFDBD2"/>
        </a:accent3>
        <a:accent4>
          <a:srgbClr val="DADADA"/>
        </a:accent4>
        <a:accent5>
          <a:srgbClr val="B2C3C0"/>
        </a:accent5>
        <a:accent6>
          <a:srgbClr val="2A66A7"/>
        </a:accent6>
        <a:hlink>
          <a:srgbClr val="9DC0E7"/>
        </a:hlink>
        <a:folHlink>
          <a:srgbClr val="54CA8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Лучи 7">
        <a:dk1>
          <a:srgbClr val="D49C00"/>
        </a:dk1>
        <a:lt1>
          <a:srgbClr val="FFFFFF"/>
        </a:lt1>
        <a:dk2>
          <a:srgbClr val="CC9900"/>
        </a:dk2>
        <a:lt2>
          <a:srgbClr val="CEBD40"/>
        </a:lt2>
        <a:accent1>
          <a:srgbClr val="CC6600"/>
        </a:accent1>
        <a:accent2>
          <a:srgbClr val="808000"/>
        </a:accent2>
        <a:accent3>
          <a:srgbClr val="E2CAAA"/>
        </a:accent3>
        <a:accent4>
          <a:srgbClr val="DADADA"/>
        </a:accent4>
        <a:accent5>
          <a:srgbClr val="E2B8AA"/>
        </a:accent5>
        <a:accent6>
          <a:srgbClr val="737300"/>
        </a:accent6>
        <a:hlink>
          <a:srgbClr val="FF99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Лучи 8">
        <a:dk1>
          <a:srgbClr val="881700"/>
        </a:dk1>
        <a:lt1>
          <a:srgbClr val="FAF9E6"/>
        </a:lt1>
        <a:dk2>
          <a:srgbClr val="990000"/>
        </a:dk2>
        <a:lt2>
          <a:srgbClr val="EADC78"/>
        </a:lt2>
        <a:accent1>
          <a:srgbClr val="FF6600"/>
        </a:accent1>
        <a:accent2>
          <a:srgbClr val="B86D52"/>
        </a:accent2>
        <a:accent3>
          <a:srgbClr val="CAAAAA"/>
        </a:accent3>
        <a:accent4>
          <a:srgbClr val="D6D5C4"/>
        </a:accent4>
        <a:accent5>
          <a:srgbClr val="FFB8AA"/>
        </a:accent5>
        <a:accent6>
          <a:srgbClr val="A66249"/>
        </a:accent6>
        <a:hlink>
          <a:srgbClr val="D78D15"/>
        </a:hlink>
        <a:folHlink>
          <a:srgbClr val="C6B37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Лучи 9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E6F5F6"/>
        </a:accent1>
        <a:accent2>
          <a:srgbClr val="A5E1A8"/>
        </a:accent2>
        <a:accent3>
          <a:srgbClr val="FFFFFF"/>
        </a:accent3>
        <a:accent4>
          <a:srgbClr val="000000"/>
        </a:accent4>
        <a:accent5>
          <a:srgbClr val="F0F9FA"/>
        </a:accent5>
        <a:accent6>
          <a:srgbClr val="95CC98"/>
        </a:accent6>
        <a:hlink>
          <a:srgbClr val="5B00B6"/>
        </a:hlink>
        <a:folHlink>
          <a:srgbClr val="34988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1591</TotalTime>
  <Words>1012</Words>
  <Application>Microsoft Office PowerPoint</Application>
  <PresentationFormat>Экран (4:3)</PresentationFormat>
  <Paragraphs>103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15</vt:i4>
      </vt:variant>
    </vt:vector>
  </HeadingPairs>
  <TitlesOfParts>
    <vt:vector size="23" baseType="lpstr">
      <vt:lpstr>Arial</vt:lpstr>
      <vt:lpstr>Calibri</vt:lpstr>
      <vt:lpstr>Wingdings</vt:lpstr>
      <vt:lpstr>Betina Script Rus</vt:lpstr>
      <vt:lpstr>Times New Roman</vt:lpstr>
      <vt:lpstr>Book Antiqua</vt:lpstr>
      <vt:lpstr>Оформление по умолчанию</vt:lpstr>
      <vt:lpstr>2_Лучи</vt:lpstr>
      <vt:lpstr>            Тема урока:</vt:lpstr>
      <vt:lpstr>Слайд 2</vt:lpstr>
      <vt:lpstr>Задачи:</vt:lpstr>
      <vt:lpstr>Слайд 4</vt:lpstr>
      <vt:lpstr>Слайд 5</vt:lpstr>
      <vt:lpstr>Слайд 6</vt:lpstr>
      <vt:lpstr>Слайд 7</vt:lpstr>
      <vt:lpstr>Д.Е. Розенталь и  М.А. Теленкова. Словарь-справочник лингвистических терминов: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Жаргонизмы</dc:title>
  <dc:creator>Родители</dc:creator>
  <cp:lastModifiedBy>samsung</cp:lastModifiedBy>
  <cp:revision>88</cp:revision>
  <dcterms:created xsi:type="dcterms:W3CDTF">2007-12-02T12:42:18Z</dcterms:created>
  <dcterms:modified xsi:type="dcterms:W3CDTF">2014-09-10T22:29:59Z</dcterms:modified>
</cp:coreProperties>
</file>