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51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6FC36-4117-450E-9AA6-F87146BCCC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6C9DE-7F47-4232-BA50-0B781143FD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108EE-D7C4-4F28-92F6-1D5CB072FCE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CB91CE-DC3D-45CB-AF17-9376F90C36A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D024EB-1E91-4CF3-84BC-F37BAB1C448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4776B-213D-4D82-9250-D4686BC8257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E620B8-D385-4DA3-A61A-FBF5E9F6EBE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45868-AE79-4A51-89DC-3BB99FC218A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72698-D6B8-4946-9EAA-E254699317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675F6-CE8E-4349-B74B-2E68B8867C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8AF04-60E0-4AEC-93BA-BE4855611D2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9436C4-CD34-487C-9068-245C40560136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&#1091;&#1088;&#1086;&#1082;-&#1089;&#1083;&#1077;&#1085;&#1075;,&#1045;.&#1069;.1.pp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b="1" dirty="0">
                <a:solidFill>
                  <a:srgbClr val="663300"/>
                </a:solidFill>
                <a:latin typeface="Rage Italic" pitchFamily="66" charset="0"/>
              </a:rPr>
              <a:t>Употребление молодёжного сленга разными возрастными </a:t>
            </a:r>
            <a:r>
              <a:rPr lang="ru-RU" sz="4800" b="1" dirty="0" smtClean="0">
                <a:solidFill>
                  <a:srgbClr val="663300"/>
                </a:solidFill>
                <a:latin typeface="Rage Italic" pitchFamily="66" charset="0"/>
              </a:rPr>
              <a:t>группами</a:t>
            </a:r>
            <a:r>
              <a:rPr lang="en-US" sz="4800" b="1" dirty="0">
                <a:solidFill>
                  <a:srgbClr val="663300"/>
                </a:solidFill>
                <a:latin typeface="Rage Italic" pitchFamily="66" charset="0"/>
              </a:rPr>
              <a:t/>
            </a:r>
            <a:br>
              <a:rPr lang="en-US" sz="4800" b="1" dirty="0">
                <a:solidFill>
                  <a:srgbClr val="663300"/>
                </a:solidFill>
                <a:latin typeface="Rage Italic" pitchFamily="66" charset="0"/>
              </a:rPr>
            </a:br>
            <a:r>
              <a:rPr lang="ru-RU" sz="4800" b="1" dirty="0">
                <a:solidFill>
                  <a:srgbClr val="663300"/>
                </a:solidFill>
                <a:latin typeface="Rage Italic" pitchFamily="66" charset="0"/>
              </a:rPr>
              <a:t/>
            </a:r>
            <a:br>
              <a:rPr lang="ru-RU" sz="4800" b="1" dirty="0">
                <a:solidFill>
                  <a:srgbClr val="663300"/>
                </a:solidFill>
                <a:latin typeface="Rage Italic" pitchFamily="66" charset="0"/>
              </a:rPr>
            </a:br>
            <a:r>
              <a:rPr lang="ru-RU" sz="2400" b="1" dirty="0">
                <a:solidFill>
                  <a:srgbClr val="663300"/>
                </a:solidFill>
                <a:latin typeface="Rage Italic" pitchFamily="66" charset="0"/>
              </a:rPr>
              <a:t> Авторы:   Ф.Регины и Д.Юли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0" grpId="1"/>
      <p:bldP spid="205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229600" cy="550545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/>
              <a:t>     </a:t>
            </a:r>
            <a:r>
              <a:rPr lang="ru-RU" sz="3600" b="1" dirty="0">
                <a:solidFill>
                  <a:srgbClr val="663300"/>
                </a:solidFill>
              </a:rPr>
              <a:t>Мы решили поставить перед собой такую задачу:  выяснить, как молодёжный сленг используется различными возрастными группами.</a:t>
            </a:r>
          </a:p>
          <a:p>
            <a:pPr>
              <a:buFontTx/>
              <a:buNone/>
            </a:pPr>
            <a:r>
              <a:rPr lang="ru-RU" sz="3600" b="1" dirty="0">
                <a:solidFill>
                  <a:srgbClr val="663300"/>
                </a:solidFill>
              </a:rPr>
              <a:t>     Предлагаем Вам посмотреть результат нашей работы</a:t>
            </a:r>
            <a:r>
              <a:rPr lang="ru-RU" dirty="0">
                <a:solidFill>
                  <a:srgbClr val="663300"/>
                </a:solidFill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6712"/>
            <a:ext cx="8362950" cy="554503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1200" dirty="0"/>
              <a:t>        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20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/>
              <a:t>    </a:t>
            </a:r>
            <a:r>
              <a:rPr lang="ru-RU" sz="2000" dirty="0"/>
              <a:t>   </a:t>
            </a:r>
            <a:r>
              <a:rPr lang="en-US" sz="2000" dirty="0"/>
              <a:t> </a:t>
            </a:r>
            <a:r>
              <a:rPr lang="ru-RU" sz="2000" dirty="0"/>
              <a:t>  </a:t>
            </a:r>
            <a:r>
              <a:rPr lang="ru-RU" sz="2400" b="1" dirty="0"/>
              <a:t>Молодёжный сленг, по мнению исследователей, - социальный диалект людей в возрасте 13 – 30 лет, возникший из противопоставления себя не столько старшему поколению, сколько официальной системе. Молодёжный сленг бытует в среде как городской, так и сельской молодёжи.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 b="1" dirty="0"/>
              <a:t>     </a:t>
            </a:r>
            <a:r>
              <a:rPr lang="ru-RU" sz="2400" b="1" dirty="0"/>
              <a:t>  Молодёжный сленг как явление продолжает успешно возникать, обновляться и стабильно присутствовать в языковой субкультуре молодёжи.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400" b="1" dirty="0"/>
              <a:t>     </a:t>
            </a:r>
            <a:r>
              <a:rPr lang="ru-RU" sz="2400" b="1" dirty="0"/>
              <a:t>  Данное наблюдение позволило </a:t>
            </a:r>
            <a:r>
              <a:rPr lang="ru-RU" sz="2400" b="1" dirty="0" smtClean="0"/>
              <a:t>нам</a:t>
            </a:r>
            <a:r>
              <a:rPr lang="en-US" sz="2400" b="1" dirty="0" smtClean="0"/>
              <a:t> </a:t>
            </a:r>
            <a:r>
              <a:rPr lang="ru-RU" sz="2400" b="1" dirty="0" smtClean="0"/>
              <a:t>предположить</a:t>
            </a:r>
            <a:r>
              <a:rPr lang="ru-RU" sz="2400" b="1" dirty="0"/>
              <a:t>, что успешное существование и развитие сленга имеет в подростковой среде объективные причины.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/>
              <a:t>     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19869"/>
            <a:ext cx="8352606" cy="543346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 b="1" dirty="0"/>
              <a:t>Наблюдается использование </a:t>
            </a:r>
            <a:r>
              <a:rPr lang="ru-RU" sz="2800" b="1" dirty="0" err="1"/>
              <a:t>сленгизмов</a:t>
            </a:r>
            <a:r>
              <a:rPr lang="ru-RU" sz="2800" b="1" dirty="0"/>
              <a:t> в неофициальной бытовой речи носителей литературной нормы, принадлежащих разным социальным группам (профессиональным, возрастным и др.).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/>
              <a:t>    </a:t>
            </a:r>
            <a:r>
              <a:rPr lang="ru-RU" sz="2800" b="1" dirty="0"/>
              <a:t>  Особенно ярко это обнаруживается внутри семьи, где они, в отличие от специального сленга (профессионального и корпоративного), выступают эмоционально-экспрессивными единицами, целью использования которых является желание разнообразить свою речь ярким, выразительным словом, содержащим эмоции, оценки говорящего.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6024" y="692696"/>
            <a:ext cx="8748464" cy="609329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1.Бабушка (71 год):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(внучке)</a:t>
            </a:r>
            <a:r>
              <a:rPr lang="ru-RU" sz="2400" b="1" dirty="0"/>
              <a:t> „Ой, все вы косите под этих звёзд с экранов“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2.Мама (41 год):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„Меня уже </a:t>
            </a:r>
            <a:r>
              <a:rPr lang="ru-RU" sz="2400" b="1" dirty="0" err="1"/>
              <a:t>задолбал</a:t>
            </a:r>
            <a:r>
              <a:rPr lang="ru-RU" sz="2400" b="1" dirty="0"/>
              <a:t> ваш ящик </a:t>
            </a:r>
            <a:r>
              <a:rPr lang="ru-RU" sz="2400" b="1" dirty="0">
                <a:solidFill>
                  <a:srgbClr val="663300"/>
                </a:solidFill>
              </a:rPr>
              <a:t>(телевизор)</a:t>
            </a:r>
            <a:r>
              <a:rPr lang="ru-RU" sz="2400" b="1" dirty="0"/>
              <a:t>!“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3.Дочь (16 лет):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„Дима, подсосался </a:t>
            </a:r>
            <a:r>
              <a:rPr lang="ru-RU" sz="2400" b="1" dirty="0">
                <a:solidFill>
                  <a:srgbClr val="663300"/>
                </a:solidFill>
              </a:rPr>
              <a:t>(пришёл)</a:t>
            </a:r>
            <a:r>
              <a:rPr lang="ru-RU" sz="2400" b="1" dirty="0"/>
              <a:t> сюда!“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4.Дочь (подходит к папе):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„Пап, как тебе мой </a:t>
            </a:r>
            <a:r>
              <a:rPr lang="ru-RU" sz="2400" b="1" dirty="0" err="1"/>
              <a:t>прикид</a:t>
            </a:r>
            <a:r>
              <a:rPr lang="ru-RU" sz="2400" b="1" dirty="0"/>
              <a:t>?“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Папа (43 года):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1 вариант ответа: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„Отпад!“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2 вариант ответа: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„Убери эти </a:t>
            </a:r>
            <a:r>
              <a:rPr lang="ru-RU" sz="2400" b="1" dirty="0" err="1"/>
              <a:t>прикольчики</a:t>
            </a:r>
            <a:r>
              <a:rPr lang="ru-RU" sz="2400" b="1" dirty="0"/>
              <a:t> с шеи – слишком </a:t>
            </a:r>
            <a:r>
              <a:rPr lang="ru-RU" sz="2400" b="1" dirty="0" err="1"/>
              <a:t>понтово</a:t>
            </a:r>
            <a:r>
              <a:rPr lang="ru-RU" sz="2400" b="1" dirty="0"/>
              <a:t> смотрятся!“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764704"/>
            <a:ext cx="8291513" cy="57213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      Можно предположить, что влияние молодежного сленга на бытовую речь граждан старшего возраста происходит прежде всего во внутрисемейной коммуникации.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 dirty="0">
              <a:solidFill>
                <a:srgbClr val="6633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1.Сын (14 лет):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„Мам, когда уже </a:t>
            </a:r>
            <a:r>
              <a:rPr lang="ru-RU" sz="2400" b="1" dirty="0" err="1"/>
              <a:t>хавать</a:t>
            </a:r>
            <a:r>
              <a:rPr lang="ru-RU" sz="2400" b="1" dirty="0"/>
              <a:t> будем?“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Мама (45 лет):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/>
              <a:t>„Иди давай, </a:t>
            </a:r>
            <a:r>
              <a:rPr lang="ru-RU" sz="2400" b="1" dirty="0" err="1"/>
              <a:t>хавать</a:t>
            </a:r>
            <a:r>
              <a:rPr lang="ru-RU" sz="2400" b="1" dirty="0"/>
              <a:t> подано!“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      В устной речи граждан единицы общего сленга часто используются в качестве элементов языковой игры: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 dirty="0">
              <a:solidFill>
                <a:srgbClr val="6633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Елена (32 года):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(гладила кота по животику)</a:t>
            </a:r>
            <a:r>
              <a:rPr lang="ru-RU" sz="2400" b="1" dirty="0"/>
              <a:t> „Смотрите, какой кайф напал на </a:t>
            </a:r>
            <a:r>
              <a:rPr lang="ru-RU" sz="2400" b="1" dirty="0" err="1"/>
              <a:t>Тошку</a:t>
            </a:r>
            <a:r>
              <a:rPr lang="ru-RU" sz="2400" b="1" dirty="0"/>
              <a:t>!“</a:t>
            </a:r>
          </a:p>
          <a:p>
            <a:pPr>
              <a:lnSpc>
                <a:spcPct val="80000"/>
              </a:lnSpc>
            </a:pP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196752"/>
            <a:ext cx="7920112" cy="532859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 b="1" dirty="0"/>
              <a:t>      </a:t>
            </a:r>
            <a:r>
              <a:rPr lang="ru-RU" sz="2400" b="1" dirty="0">
                <a:solidFill>
                  <a:srgbClr val="663300"/>
                </a:solidFill>
              </a:rPr>
              <a:t>Довольно часто единицы общего сленга позволяют выразить отрицательные эмоции говорящего и некоторым образом снять эмоциональное напряжение – раздражение: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400" b="1" dirty="0">
              <a:solidFill>
                <a:srgbClr val="6633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Кирилл (16 лет):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dirty="0"/>
              <a:t>„Задрала меня эта школа!“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4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Сергей (55 лет):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dirty="0"/>
              <a:t>„Не доставай меня, что ты ко мне приклеилась?!“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4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dirty="0">
                <a:solidFill>
                  <a:srgbClr val="663300"/>
                </a:solidFill>
              </a:rPr>
              <a:t>Лёша (14 лет):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dirty="0"/>
              <a:t>„Задрало меня всё, отвали!“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195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764704"/>
            <a:ext cx="8291513" cy="586581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 b="1" dirty="0"/>
              <a:t>      </a:t>
            </a:r>
            <a:r>
              <a:rPr lang="ru-RU" sz="2800" b="1" dirty="0">
                <a:solidFill>
                  <a:srgbClr val="663300"/>
                </a:solidFill>
              </a:rPr>
              <a:t>Кроме отрицательных эмоций, сленговые единицы позволяют выразить и положительные эмоции говорящих: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dirty="0">
                <a:solidFill>
                  <a:srgbClr val="663300"/>
                </a:solidFill>
              </a:rPr>
              <a:t>1-ый друг (25 лет):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dirty="0"/>
              <a:t>„Вот улёт, такая </a:t>
            </a:r>
            <a:r>
              <a:rPr lang="ru-RU" sz="2800" b="1" dirty="0" err="1"/>
              <a:t>мобила</a:t>
            </a:r>
            <a:r>
              <a:rPr lang="ru-RU" sz="2800" b="1" dirty="0"/>
              <a:t>!“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dirty="0">
                <a:solidFill>
                  <a:srgbClr val="663300"/>
                </a:solidFill>
              </a:rPr>
              <a:t>2-ой друг (30 лет):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dirty="0"/>
              <a:t>„</a:t>
            </a:r>
            <a:r>
              <a:rPr lang="ru-RU" sz="2800" b="1" dirty="0" err="1"/>
              <a:t>Даа</a:t>
            </a:r>
            <a:r>
              <a:rPr lang="ru-RU" sz="2800" b="1" dirty="0"/>
              <a:t>, отпад!“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8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dirty="0">
                <a:solidFill>
                  <a:srgbClr val="663300"/>
                </a:solidFill>
              </a:rPr>
              <a:t>1-ый друг: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dirty="0"/>
              <a:t>„И отец </a:t>
            </a:r>
            <a:r>
              <a:rPr lang="ru-RU" sz="2800" b="1" dirty="0" err="1"/>
              <a:t>бабло</a:t>
            </a:r>
            <a:r>
              <a:rPr lang="ru-RU" sz="2800" b="1" dirty="0"/>
              <a:t> подгонит“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736"/>
            <a:ext cx="8569325" cy="5471889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/>
              <a:t>  </a:t>
            </a:r>
          </a:p>
          <a:p>
            <a:pPr>
              <a:buFontTx/>
              <a:buNone/>
            </a:pPr>
            <a:r>
              <a:rPr lang="en-US" b="1" dirty="0"/>
              <a:t>   </a:t>
            </a:r>
            <a:r>
              <a:rPr lang="ru-RU" b="1" dirty="0"/>
              <a:t>   </a:t>
            </a:r>
            <a:r>
              <a:rPr lang="ru-RU" b="1" dirty="0">
                <a:solidFill>
                  <a:srgbClr val="663300"/>
                </a:solidFill>
              </a:rPr>
              <a:t>Сделаем вывод:</a:t>
            </a:r>
          </a:p>
          <a:p>
            <a:pPr>
              <a:buFontTx/>
              <a:buNone/>
            </a:pPr>
            <a:r>
              <a:rPr lang="en-US" b="1" dirty="0"/>
              <a:t>   </a:t>
            </a:r>
            <a:r>
              <a:rPr lang="ru-RU" b="1" dirty="0"/>
              <a:t>Молодежный сленг распространяется на всех, независимо от возраста, социального положения и профессии, хоть он и критикуется некоторыми представителями старшего поколения.</a:t>
            </a:r>
          </a:p>
          <a:p>
            <a:pPr>
              <a:buFontTx/>
              <a:buNone/>
            </a:pPr>
            <a:r>
              <a:rPr lang="ru-RU" b="1" dirty="0"/>
              <a:t>   </a:t>
            </a:r>
            <a:r>
              <a:rPr lang="ru-RU" sz="2800" b="1" i="1" u="sng" dirty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Примеры взяты из реальной жизни.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WordArt 4"/>
          <p:cNvSpPr>
            <a:spLocks noChangeArrowheads="1" noChangeShapeType="1" noTextEdit="1"/>
          </p:cNvSpPr>
          <p:nvPr/>
        </p:nvSpPr>
        <p:spPr bwMode="auto">
          <a:xfrm>
            <a:off x="755650" y="2060575"/>
            <a:ext cx="7561263" cy="2236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8000" b="1" i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Спасибо за внимание!</a:t>
            </a:r>
          </a:p>
        </p:txBody>
      </p:sp>
      <p:sp>
        <p:nvSpPr>
          <p:cNvPr id="12294" name="AutoShape 6">
            <a:hlinkClick r:id="rId2" action="ppaction://hlinkpres?slideindex=4&amp;slidetitle=Слайд 4" highlightClick="1"/>
          </p:cNvPr>
          <p:cNvSpPr>
            <a:spLocks noChangeArrowheads="1"/>
          </p:cNvSpPr>
          <p:nvPr/>
        </p:nvSpPr>
        <p:spPr bwMode="auto">
          <a:xfrm>
            <a:off x="4643438" y="5157788"/>
            <a:ext cx="1042987" cy="1042987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828800" y="152400"/>
            <a:ext cx="514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10-</a:t>
            </a:r>
            <a:r>
              <a:rPr lang="ru-RU" dirty="0" smtClean="0"/>
              <a:t>А класс МОУ «</a:t>
            </a:r>
            <a:r>
              <a:rPr lang="ru-RU" dirty="0" err="1" smtClean="0"/>
              <a:t>Калевальская</a:t>
            </a:r>
            <a:r>
              <a:rPr lang="ru-RU" dirty="0" smtClean="0"/>
              <a:t> СОШ», 2012 г.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612</Words>
  <Application>Microsoft Office PowerPoint</Application>
  <PresentationFormat>Экран (4:3)</PresentationFormat>
  <Paragraphs>73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Rage Italic</vt:lpstr>
      <vt:lpstr>Оформление по умолчанию</vt:lpstr>
      <vt:lpstr>Употребление молодёжного сленга разными возрастными группами   Авторы:   Ф.Регины и Д.Юли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Употребление молодёжного сленга разными возрастными группами.</dc:title>
  <dc:creator>Admin</dc:creator>
  <cp:lastModifiedBy>samsung</cp:lastModifiedBy>
  <cp:revision>9</cp:revision>
  <dcterms:created xsi:type="dcterms:W3CDTF">2011-12-19T13:09:52Z</dcterms:created>
  <dcterms:modified xsi:type="dcterms:W3CDTF">2014-09-10T22:04:54Z</dcterms:modified>
</cp:coreProperties>
</file>